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  <p:sldMasterId id="2147484526" r:id="rId2"/>
  </p:sldMasterIdLst>
  <p:notesMasterIdLst>
    <p:notesMasterId r:id="rId81"/>
  </p:notesMasterIdLst>
  <p:handoutMasterIdLst>
    <p:handoutMasterId r:id="rId82"/>
  </p:handoutMasterIdLst>
  <p:sldIdLst>
    <p:sldId id="524" r:id="rId3"/>
    <p:sldId id="571" r:id="rId4"/>
    <p:sldId id="572" r:id="rId5"/>
    <p:sldId id="573" r:id="rId6"/>
    <p:sldId id="574" r:id="rId7"/>
    <p:sldId id="575" r:id="rId8"/>
    <p:sldId id="576" r:id="rId9"/>
    <p:sldId id="577" r:id="rId10"/>
    <p:sldId id="578" r:id="rId11"/>
    <p:sldId id="579" r:id="rId12"/>
    <p:sldId id="622" r:id="rId13"/>
    <p:sldId id="623" r:id="rId14"/>
    <p:sldId id="580" r:id="rId15"/>
    <p:sldId id="581" r:id="rId16"/>
    <p:sldId id="617" r:id="rId17"/>
    <p:sldId id="583" r:id="rId18"/>
    <p:sldId id="584" r:id="rId19"/>
    <p:sldId id="632" r:id="rId20"/>
    <p:sldId id="586" r:id="rId21"/>
    <p:sldId id="587" r:id="rId22"/>
    <p:sldId id="588" r:id="rId23"/>
    <p:sldId id="589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9" r:id="rId33"/>
    <p:sldId id="600" r:id="rId34"/>
    <p:sldId id="601" r:id="rId35"/>
    <p:sldId id="602" r:id="rId36"/>
    <p:sldId id="603" r:id="rId37"/>
    <p:sldId id="604" r:id="rId38"/>
    <p:sldId id="606" r:id="rId39"/>
    <p:sldId id="605" r:id="rId40"/>
    <p:sldId id="607" r:id="rId41"/>
    <p:sldId id="608" r:id="rId42"/>
    <p:sldId id="609" r:id="rId43"/>
    <p:sldId id="610" r:id="rId44"/>
    <p:sldId id="611" r:id="rId45"/>
    <p:sldId id="612" r:id="rId46"/>
    <p:sldId id="614" r:id="rId47"/>
    <p:sldId id="615" r:id="rId48"/>
    <p:sldId id="616" r:id="rId49"/>
    <p:sldId id="544" r:id="rId50"/>
    <p:sldId id="566" r:id="rId51"/>
    <p:sldId id="569" r:id="rId52"/>
    <p:sldId id="565" r:id="rId53"/>
    <p:sldId id="570" r:id="rId54"/>
    <p:sldId id="618" r:id="rId55"/>
    <p:sldId id="625" r:id="rId56"/>
    <p:sldId id="626" r:id="rId57"/>
    <p:sldId id="627" r:id="rId58"/>
    <p:sldId id="628" r:id="rId59"/>
    <p:sldId id="629" r:id="rId60"/>
    <p:sldId id="635" r:id="rId61"/>
    <p:sldId id="634" r:id="rId62"/>
    <p:sldId id="620" r:id="rId63"/>
    <p:sldId id="621" r:id="rId64"/>
    <p:sldId id="637" r:id="rId65"/>
    <p:sldId id="630" r:id="rId66"/>
    <p:sldId id="631" r:id="rId67"/>
    <p:sldId id="633" r:id="rId68"/>
    <p:sldId id="638" r:id="rId69"/>
    <p:sldId id="639" r:id="rId70"/>
    <p:sldId id="640" r:id="rId71"/>
    <p:sldId id="641" r:id="rId72"/>
    <p:sldId id="642" r:id="rId73"/>
    <p:sldId id="647" r:id="rId74"/>
    <p:sldId id="644" r:id="rId75"/>
    <p:sldId id="645" r:id="rId76"/>
    <p:sldId id="646" r:id="rId77"/>
    <p:sldId id="643" r:id="rId78"/>
    <p:sldId id="636" r:id="rId79"/>
    <p:sldId id="550" r:id="rId80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FFCC00"/>
    <a:srgbClr val="FAA40A"/>
    <a:srgbClr val="CC66FF"/>
    <a:srgbClr val="336699"/>
    <a:srgbClr val="004280"/>
    <a:srgbClr val="0033CC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74246" autoAdjust="0"/>
  </p:normalViewPr>
  <p:slideViewPr>
    <p:cSldViewPr snapToGrid="0">
      <p:cViewPr>
        <p:scale>
          <a:sx n="100" d="100"/>
          <a:sy n="100" d="100"/>
        </p:scale>
        <p:origin x="-2046" y="-3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84" y="-114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microsoft.com/office/2016/11/relationships/changesInfo" Target="changesInfos/changesInfo1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ephiroth" userId="05c841f28a457a3b" providerId="LiveId" clId="{B80D5E79-B2BE-42EB-B42F-3F2B7505E3B7}"/>
    <pc:docChg chg="undo custSel addSld delSld modSld sldOrd">
      <pc:chgData name="Wang Sephiroth" userId="05c841f28a457a3b" providerId="LiveId" clId="{B80D5E79-B2BE-42EB-B42F-3F2B7505E3B7}" dt="2019-03-04T06:51:43.476" v="218" actId="14100"/>
      <pc:docMkLst>
        <pc:docMk/>
      </pc:docMkLst>
      <pc:sldChg chg="modSp">
        <pc:chgData name="Wang Sephiroth" userId="05c841f28a457a3b" providerId="LiveId" clId="{B80D5E79-B2BE-42EB-B42F-3F2B7505E3B7}" dt="2019-02-27T06:59:31.419" v="202" actId="6549"/>
        <pc:sldMkLst>
          <pc:docMk/>
          <pc:sldMk cId="0" sldId="525"/>
        </pc:sldMkLst>
        <pc:spChg chg="mod">
          <ac:chgData name="Wang Sephiroth" userId="05c841f28a457a3b" providerId="LiveId" clId="{B80D5E79-B2BE-42EB-B42F-3F2B7505E3B7}" dt="2019-02-27T06:59:31.419" v="202" actId="6549"/>
          <ac:spMkLst>
            <pc:docMk/>
            <pc:sldMk cId="0" sldId="525"/>
            <ac:spMk id="18434" creationId="{D77D66D7-213B-4ABD-8268-E577EC3F2FFA}"/>
          </ac:spMkLst>
        </pc:spChg>
      </pc:sldChg>
      <pc:sldChg chg="addSp delSp modSp">
        <pc:chgData name="Wang Sephiroth" userId="05c841f28a457a3b" providerId="LiveId" clId="{B80D5E79-B2BE-42EB-B42F-3F2B7505E3B7}" dt="2019-03-04T06:51:43.476" v="218" actId="14100"/>
        <pc:sldMkLst>
          <pc:docMk/>
          <pc:sldMk cId="0" sldId="527"/>
        </pc:sldMkLst>
        <pc:picChg chg="add del mod">
          <ac:chgData name="Wang Sephiroth" userId="05c841f28a457a3b" providerId="LiveId" clId="{B80D5E79-B2BE-42EB-B42F-3F2B7505E3B7}" dt="2019-02-27T06:47:47.993" v="171" actId="478"/>
          <ac:picMkLst>
            <pc:docMk/>
            <pc:sldMk cId="0" sldId="527"/>
            <ac:picMk id="2" creationId="{2914C576-58FB-4817-A0BF-F3E3A940A073}"/>
          </ac:picMkLst>
        </pc:picChg>
        <pc:picChg chg="add del mod">
          <ac:chgData name="Wang Sephiroth" userId="05c841f28a457a3b" providerId="LiveId" clId="{B80D5E79-B2BE-42EB-B42F-3F2B7505E3B7}" dt="2019-03-04T06:51:19.463" v="209"/>
          <ac:picMkLst>
            <pc:docMk/>
            <pc:sldMk cId="0" sldId="527"/>
            <ac:picMk id="2" creationId="{4547EF7E-7D8E-4FE8-AAD7-C1E41438A976}"/>
          </ac:picMkLst>
        </pc:picChg>
        <pc:picChg chg="add del mod">
          <ac:chgData name="Wang Sephiroth" userId="05c841f28a457a3b" providerId="LiveId" clId="{B80D5E79-B2BE-42EB-B42F-3F2B7505E3B7}" dt="2019-03-04T06:51:41.096" v="217" actId="478"/>
          <ac:picMkLst>
            <pc:docMk/>
            <pc:sldMk cId="0" sldId="527"/>
            <ac:picMk id="4" creationId="{2D956A12-D0A6-4E38-A6CC-8554ECBFEAA7}"/>
          </ac:picMkLst>
        </pc:picChg>
        <pc:picChg chg="add mod">
          <ac:chgData name="Wang Sephiroth" userId="05c841f28a457a3b" providerId="LiveId" clId="{B80D5E79-B2BE-42EB-B42F-3F2B7505E3B7}" dt="2019-03-04T06:51:43.476" v="218" actId="14100"/>
          <ac:picMkLst>
            <pc:docMk/>
            <pc:sldMk cId="0" sldId="527"/>
            <ac:picMk id="5" creationId="{38E3C2CF-9349-432C-953B-53184EC1FA99}"/>
          </ac:picMkLst>
        </pc:picChg>
        <pc:picChg chg="del">
          <ac:chgData name="Wang Sephiroth" userId="05c841f28a457a3b" providerId="LiveId" clId="{B80D5E79-B2BE-42EB-B42F-3F2B7505E3B7}" dt="2019-02-01T04:50:22.899" v="1" actId="478"/>
          <ac:picMkLst>
            <pc:docMk/>
            <pc:sldMk cId="0" sldId="527"/>
            <ac:picMk id="20483" creationId="{6B78BCEC-56A6-40DB-83C2-ED2591892A78}"/>
          </ac:picMkLst>
        </pc:picChg>
      </pc:sldChg>
      <pc:sldChg chg="modSp">
        <pc:chgData name="Wang Sephiroth" userId="05c841f28a457a3b" providerId="LiveId" clId="{B80D5E79-B2BE-42EB-B42F-3F2B7505E3B7}" dt="2019-02-27T06:59:22.992" v="200" actId="1076"/>
        <pc:sldMkLst>
          <pc:docMk/>
          <pc:sldMk cId="0" sldId="528"/>
        </pc:sldMkLst>
        <pc:spChg chg="mod">
          <ac:chgData name="Wang Sephiroth" userId="05c841f28a457a3b" providerId="LiveId" clId="{B80D5E79-B2BE-42EB-B42F-3F2B7505E3B7}" dt="2019-02-01T04:44:45.635" v="0" actId="313"/>
          <ac:spMkLst>
            <pc:docMk/>
            <pc:sldMk cId="0" sldId="528"/>
            <ac:spMk id="3" creationId="{4227DAF2-B84E-4FC9-B97B-13637DBD8058}"/>
          </ac:spMkLst>
        </pc:spChg>
        <pc:spChg chg="mod">
          <ac:chgData name="Wang Sephiroth" userId="05c841f28a457a3b" providerId="LiveId" clId="{B80D5E79-B2BE-42EB-B42F-3F2B7505E3B7}" dt="2019-02-27T06:59:11.008" v="199" actId="20577"/>
          <ac:spMkLst>
            <pc:docMk/>
            <pc:sldMk cId="0" sldId="528"/>
            <ac:spMk id="21559" creationId="{001BB27F-4F08-49B7-99EB-6C0240C1F2CA}"/>
          </ac:spMkLst>
        </pc:spChg>
        <pc:graphicFrameChg chg="mod">
          <ac:chgData name="Wang Sephiroth" userId="05c841f28a457a3b" providerId="LiveId" clId="{B80D5E79-B2BE-42EB-B42F-3F2B7505E3B7}" dt="2019-02-27T06:59:22.992" v="200" actId="1076"/>
          <ac:graphicFrameMkLst>
            <pc:docMk/>
            <pc:sldMk cId="0" sldId="528"/>
            <ac:graphicFrameMk id="2" creationId="{4D6AEDAD-FA33-4F39-AFB8-25AB25E0C260}"/>
          </ac:graphicFrameMkLst>
        </pc:graphicFrameChg>
      </pc:sldChg>
      <pc:sldChg chg="addSp delSp modSp">
        <pc:chgData name="Wang Sephiroth" userId="05c841f28a457a3b" providerId="LiveId" clId="{B80D5E79-B2BE-42EB-B42F-3F2B7505E3B7}" dt="2019-02-27T06:23:35.795" v="168" actId="14100"/>
        <pc:sldMkLst>
          <pc:docMk/>
          <pc:sldMk cId="0" sldId="530"/>
        </pc:sldMkLst>
        <pc:spChg chg="mod">
          <ac:chgData name="Wang Sephiroth" userId="05c841f28a457a3b" providerId="LiveId" clId="{B80D5E79-B2BE-42EB-B42F-3F2B7505E3B7}" dt="2019-02-27T06:23:35.795" v="168" actId="14100"/>
          <ac:spMkLst>
            <pc:docMk/>
            <pc:sldMk cId="0" sldId="530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3" creationId="{2623DE18-16E3-437F-BD81-7AE6502DACB5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4" creationId="{8EFBD8B5-1418-4595-9917-7016FA55B0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0" creationId="{0BF2CABA-0FE8-44B0-A3D0-F81601EAAD9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1" creationId="{F26DBAF5-5B2B-49E9-815A-BA758B9208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2" creationId="{7E422F78-1F45-4E31-B97C-138A661B44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3" creationId="{86C7B5FD-9AE1-4235-80CB-BEB557F8F7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4" creationId="{3CD14E8F-038C-48DF-A2A6-C3BEE3E4443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5" creationId="{35527B3A-E018-4C2B-8F36-F4C4BEFB51D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6" creationId="{5C33F418-6683-48E3-B7A2-10C292EB6B1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7" creationId="{45DDFE1F-537E-494B-8F78-4AE017A6E60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8" creationId="{95809528-175D-45BE-9EE3-E89138E8388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9" creationId="{594E196B-01E8-41E0-BCE8-AA0D8F14A83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0" creationId="{D2565659-FAC0-414A-BF83-CCC7C755861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1" creationId="{BCF6F955-5BEF-451D-B3AF-1E9A1628B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2" creationId="{260A5D33-918C-4192-B7BF-A64FD6609D80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7" creationId="{6FC810AF-6D32-4B5E-BB8F-3E1655D8B75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9" creationId="{41B14DA7-B25A-4690-ADE9-FE62C570C66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1" creationId="{26556FC6-F5AA-4615-86A9-F65A60E2949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2" creationId="{19A59252-E32B-41FA-85E4-008B15A771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3" creationId="{6AF0012B-AB8F-45D6-81ED-C0E68C76EC7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5" creationId="{F33F3D42-523D-4B2E-98B0-BF111F57D1C2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6" creationId="{E5192D88-4B2F-4F00-85AE-620CA60B8BD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0" creationId="{5574F5F6-40DC-4309-9930-3FE47FD259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1" creationId="{86671F07-2186-472D-8CC2-2A298739336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2" creationId="{B654D76A-A63D-43E1-947C-B10ECC8D10F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8" creationId="{97F8E6E6-9909-42CD-9CCB-F2D1D6186F3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9" creationId="{C3362627-5553-4756-8C5E-4D535948E1C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0" creationId="{F854E9D0-AD36-4CF5-8ADB-67345557AE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1" creationId="{CF510512-8741-47AE-89CA-5718271C4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2" creationId="{C7B50944-A085-497E-82DC-8F593488792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3" creationId="{04DC8FD2-6CBE-42A1-922F-2CD32872256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4" creationId="{1CC4B080-A0CD-4A20-B370-E2378EA3A4B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7" creationId="{11B5799A-3191-4663-82D9-67E9C56233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8" creationId="{6C8ECF00-32A4-4E70-AD8D-E6C250BD361C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9" creationId="{BC3DEF31-C714-427B-9858-FA646F0AE0E1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0" creationId="{3EAD6504-73F0-4D0F-8610-4E73B226EE0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3" creationId="{9F4EA7AD-E2DB-4BDE-8EDF-071F0F6C2F1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5" creationId="{35AE26B0-4C52-45ED-AE06-041C0A7A4EC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6" creationId="{C2B2E32A-4B90-4235-B798-90DE7548EC29}"/>
          </ac:spMkLst>
        </pc:spChg>
        <pc:grpChg chg="add del">
          <ac:chgData name="Wang Sephiroth" userId="05c841f28a457a3b" providerId="LiveId" clId="{B80D5E79-B2BE-42EB-B42F-3F2B7505E3B7}" dt="2019-02-27T06:21:39.088" v="155"/>
          <ac:grpSpMkLst>
            <pc:docMk/>
            <pc:sldMk cId="0" sldId="530"/>
            <ac:grpSpMk id="4" creationId="{C6837BB1-48EB-48A9-BDC8-649A4DB622F5}"/>
          </ac:grpSpMkLst>
        </pc:grpChg>
        <pc:grpChg chg="add mod">
          <ac:chgData name="Wang Sephiroth" userId="05c841f28a457a3b" providerId="LiveId" clId="{B80D5E79-B2BE-42EB-B42F-3F2B7505E3B7}" dt="2019-02-27T06:23:07.483" v="163" actId="1076"/>
          <ac:grpSpMkLst>
            <pc:docMk/>
            <pc:sldMk cId="0" sldId="530"/>
            <ac:grpSpMk id="66" creationId="{4BA4CD67-9746-46E4-A3A6-B18A9B2CE41A}"/>
          </ac:grpSpMkLst>
        </pc:grpChg>
        <pc:picChg chg="add del">
          <ac:chgData name="Wang Sephiroth" userId="05c841f28a457a3b" providerId="LiveId" clId="{B80D5E79-B2BE-42EB-B42F-3F2B7505E3B7}" dt="2019-02-27T06:21:39.088" v="155"/>
          <ac:picMkLst>
            <pc:docMk/>
            <pc:sldMk cId="0" sldId="530"/>
            <ac:picMk id="65" creationId="{F302F22D-D2B7-4D6F-80D1-E29C6808EDFB}"/>
          </ac:picMkLst>
        </pc:picChg>
      </pc:sldChg>
      <pc:sldChg chg="addSp delSp modSp add ord">
        <pc:chgData name="Wang Sephiroth" userId="05c841f28a457a3b" providerId="LiveId" clId="{B80D5E79-B2BE-42EB-B42F-3F2B7505E3B7}" dt="2019-02-27T06:14:05.015" v="68" actId="113"/>
        <pc:sldMkLst>
          <pc:docMk/>
          <pc:sldMk cId="391328572" sldId="534"/>
        </pc:sldMkLst>
        <pc:spChg chg="del">
          <ac:chgData name="Wang Sephiroth" userId="05c841f28a457a3b" providerId="LiveId" clId="{B80D5E79-B2BE-42EB-B42F-3F2B7505E3B7}" dt="2019-02-27T06:09:20.578" v="11" actId="478"/>
          <ac:spMkLst>
            <pc:docMk/>
            <pc:sldMk cId="391328572" sldId="534"/>
            <ac:spMk id="2" creationId="{4C014C13-635A-4D41-87C3-5699EDD2BDAF}"/>
          </ac:spMkLst>
        </pc:spChg>
        <pc:spChg chg="mod">
          <ac:chgData name="Wang Sephiroth" userId="05c841f28a457a3b" providerId="LiveId" clId="{B80D5E79-B2BE-42EB-B42F-3F2B7505E3B7}" dt="2019-02-27T06:09:11.709" v="10" actId="108"/>
          <ac:spMkLst>
            <pc:docMk/>
            <pc:sldMk cId="391328572" sldId="534"/>
            <ac:spMk id="3" creationId="{0F22B08B-DF6C-4706-AB25-3BA0F5A3382D}"/>
          </ac:spMkLst>
        </pc:spChg>
        <pc:spChg chg="del mod topLvl">
          <ac:chgData name="Wang Sephiroth" userId="05c841f28a457a3b" providerId="LiveId" clId="{B80D5E79-B2BE-42EB-B42F-3F2B7505E3B7}" dt="2019-02-27T06:13:16.269" v="56" actId="478"/>
          <ac:spMkLst>
            <pc:docMk/>
            <pc:sldMk cId="391328572" sldId="534"/>
            <ac:spMk id="9" creationId="{57B7E402-8FB7-4ABB-B6BB-8E683A975A87}"/>
          </ac:spMkLst>
        </pc:spChg>
        <pc:spChg chg="mod topLvl">
          <ac:chgData name="Wang Sephiroth" userId="05c841f28a457a3b" providerId="LiveId" clId="{B80D5E79-B2BE-42EB-B42F-3F2B7505E3B7}" dt="2019-02-27T06:14:05.015" v="68" actId="113"/>
          <ac:spMkLst>
            <pc:docMk/>
            <pc:sldMk cId="391328572" sldId="534"/>
            <ac:spMk id="10" creationId="{B81BA5DE-D22E-4D82-89FE-664982E060FE}"/>
          </ac:spMkLst>
        </pc:spChg>
        <pc:grpChg chg="add del">
          <ac:chgData name="Wang Sephiroth" userId="05c841f28a457a3b" providerId="LiveId" clId="{B80D5E79-B2BE-42EB-B42F-3F2B7505E3B7}" dt="2019-02-27T06:09:41.978" v="20"/>
          <ac:grpSpMkLst>
            <pc:docMk/>
            <pc:sldMk cId="391328572" sldId="534"/>
            <ac:grpSpMk id="5" creationId="{416C2A54-420D-4E4E-8DFF-E4136E5AF1EC}"/>
          </ac:grpSpMkLst>
        </pc:grpChg>
        <pc:grpChg chg="add del mod">
          <ac:chgData name="Wang Sephiroth" userId="05c841f28a457a3b" providerId="LiveId" clId="{B80D5E79-B2BE-42EB-B42F-3F2B7505E3B7}" dt="2019-02-27T06:13:08.216" v="54" actId="165"/>
          <ac:grpSpMkLst>
            <pc:docMk/>
            <pc:sldMk cId="391328572" sldId="534"/>
            <ac:grpSpMk id="8" creationId="{C9A93D73-B13F-4363-86D7-EACBA5B9C319}"/>
          </ac:grpSpMkLst>
        </pc:grpChg>
        <pc:picChg chg="add mod">
          <ac:chgData name="Wang Sephiroth" userId="05c841f28a457a3b" providerId="LiveId" clId="{B80D5E79-B2BE-42EB-B42F-3F2B7505E3B7}" dt="2019-02-27T06:09:35.261" v="18" actId="1076"/>
          <ac:picMkLst>
            <pc:docMk/>
            <pc:sldMk cId="391328572" sldId="534"/>
            <ac:picMk id="4" creationId="{2D72991B-00A8-4476-8759-2F5220DB1BBE}"/>
          </ac:picMkLst>
        </pc:picChg>
      </pc:sldChg>
      <pc:sldChg chg="addSp delSp modSp add">
        <pc:chgData name="Wang Sephiroth" userId="05c841f28a457a3b" providerId="LiveId" clId="{B80D5E79-B2BE-42EB-B42F-3F2B7505E3B7}" dt="2019-02-27T06:13:54.207" v="66" actId="113"/>
        <pc:sldMkLst>
          <pc:docMk/>
          <pc:sldMk cId="2941361632" sldId="535"/>
        </pc:sldMkLst>
        <pc:spChg chg="mod">
          <ac:chgData name="Wang Sephiroth" userId="05c841f28a457a3b" providerId="LiveId" clId="{B80D5E79-B2BE-42EB-B42F-3F2B7505E3B7}" dt="2019-02-27T06:10:53.406" v="34" actId="6549"/>
          <ac:spMkLst>
            <pc:docMk/>
            <pc:sldMk cId="2941361632" sldId="535"/>
            <ac:spMk id="3" creationId="{0F22B08B-DF6C-4706-AB25-3BA0F5A3382D}"/>
          </ac:spMkLst>
        </pc:spChg>
        <pc:spChg chg="del">
          <ac:chgData name="Wang Sephiroth" userId="05c841f28a457a3b" providerId="LiveId" clId="{B80D5E79-B2BE-42EB-B42F-3F2B7505E3B7}" dt="2019-02-27T06:11:28.313" v="44" actId="478"/>
          <ac:spMkLst>
            <pc:docMk/>
            <pc:sldMk cId="2941361632" sldId="535"/>
            <ac:spMk id="12" creationId="{B5AB2317-9E3D-4579-B904-39C715A53266}"/>
          </ac:spMkLst>
        </pc:spChg>
        <pc:spChg chg="del topLvl">
          <ac:chgData name="Wang Sephiroth" userId="05c841f28a457a3b" providerId="LiveId" clId="{B80D5E79-B2BE-42EB-B42F-3F2B7505E3B7}" dt="2019-02-27T06:11:39.104" v="47" actId="478"/>
          <ac:spMkLst>
            <pc:docMk/>
            <pc:sldMk cId="2941361632" sldId="535"/>
            <ac:spMk id="13" creationId="{D22B70E2-ADEC-40A2-8289-E84970E0F805}"/>
          </ac:spMkLst>
        </pc:spChg>
        <pc:spChg chg="mod topLvl">
          <ac:chgData name="Wang Sephiroth" userId="05c841f28a457a3b" providerId="LiveId" clId="{B80D5E79-B2BE-42EB-B42F-3F2B7505E3B7}" dt="2019-02-27T06:13:54.207" v="66" actId="113"/>
          <ac:spMkLst>
            <pc:docMk/>
            <pc:sldMk cId="2941361632" sldId="535"/>
            <ac:spMk id="14" creationId="{1F046DB9-27C7-43AE-A90F-0B0F9F4C7060}"/>
          </ac:spMkLst>
        </pc:spChg>
        <pc:grpChg chg="del">
          <ac:chgData name="Wang Sephiroth" userId="05c841f28a457a3b" providerId="LiveId" clId="{B80D5E79-B2BE-42EB-B42F-3F2B7505E3B7}" dt="2019-02-27T06:11:00.134" v="36" actId="478"/>
          <ac:grpSpMkLst>
            <pc:docMk/>
            <pc:sldMk cId="2941361632" sldId="535"/>
            <ac:grpSpMk id="8" creationId="{C9A93D73-B13F-4363-86D7-EACBA5B9C319}"/>
          </ac:grpSpMkLst>
        </pc:grpChg>
        <pc:grpChg chg="add del">
          <ac:chgData name="Wang Sephiroth" userId="05c841f28a457a3b" providerId="LiveId" clId="{B80D5E79-B2BE-42EB-B42F-3F2B7505E3B7}" dt="2019-02-27T06:11:39.104" v="47" actId="478"/>
          <ac:grpSpMkLst>
            <pc:docMk/>
            <pc:sldMk cId="2941361632" sldId="535"/>
            <ac:grpSpMk id="11" creationId="{A6C44CE9-5F07-4C9D-82DD-FB25EA2EDE11}"/>
          </ac:grpSpMkLst>
        </pc:grpChg>
        <pc:picChg chg="del">
          <ac:chgData name="Wang Sephiroth" userId="05c841f28a457a3b" providerId="LiveId" clId="{B80D5E79-B2BE-42EB-B42F-3F2B7505E3B7}" dt="2019-02-27T06:10:58.778" v="35" actId="478"/>
          <ac:picMkLst>
            <pc:docMk/>
            <pc:sldMk cId="2941361632" sldId="535"/>
            <ac:picMk id="4" creationId="{2D72991B-00A8-4476-8759-2F5220DB1BBE}"/>
          </ac:picMkLst>
        </pc:picChg>
        <pc:picChg chg="add mod">
          <ac:chgData name="Wang Sephiroth" userId="05c841f28a457a3b" providerId="LiveId" clId="{B80D5E79-B2BE-42EB-B42F-3F2B7505E3B7}" dt="2019-02-27T06:11:44.885" v="49" actId="14100"/>
          <ac:picMkLst>
            <pc:docMk/>
            <pc:sldMk cId="2941361632" sldId="535"/>
            <ac:picMk id="7" creationId="{3C0682FB-EB45-4956-B40E-9BA128A28623}"/>
          </ac:picMkLst>
        </pc:picChg>
      </pc:sldChg>
      <pc:sldChg chg="addSp delSp modSp add">
        <pc:chgData name="Wang Sephiroth" userId="05c841f28a457a3b" providerId="LiveId" clId="{B80D5E79-B2BE-42EB-B42F-3F2B7505E3B7}" dt="2019-02-27T06:20:26.019" v="153" actId="1076"/>
        <pc:sldMkLst>
          <pc:docMk/>
          <pc:sldMk cId="1965801274" sldId="536"/>
        </pc:sldMkLst>
        <pc:spChg chg="mod">
          <ac:chgData name="Wang Sephiroth" userId="05c841f28a457a3b" providerId="LiveId" clId="{B80D5E79-B2BE-42EB-B42F-3F2B7505E3B7}" dt="2019-02-27T06:16:03.336" v="87" actId="6549"/>
          <ac:spMkLst>
            <pc:docMk/>
            <pc:sldMk cId="1965801274" sldId="536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16:19.624" v="92"/>
          <ac:spMkLst>
            <pc:docMk/>
            <pc:sldMk cId="1965801274" sldId="536"/>
            <ac:spMk id="24" creationId="{AFE5FA8E-BD42-4E41-A640-4B2D89A4D2C4}"/>
          </ac:spMkLst>
        </pc:spChg>
        <pc:spChg chg="add del mod">
          <ac:chgData name="Wang Sephiroth" userId="05c841f28a457a3b" providerId="LiveId" clId="{B80D5E79-B2BE-42EB-B42F-3F2B7505E3B7}" dt="2019-02-27T06:16:27.230" v="96"/>
          <ac:spMkLst>
            <pc:docMk/>
            <pc:sldMk cId="1965801274" sldId="536"/>
            <ac:spMk id="41" creationId="{841B4ED6-6C3C-4DF5-A39B-A038E2923763}"/>
          </ac:spMkLst>
        </pc:spChg>
        <pc:spChg chg="mod">
          <ac:chgData name="Wang Sephiroth" userId="05c841f28a457a3b" providerId="LiveId" clId="{B80D5E79-B2BE-42EB-B42F-3F2B7505E3B7}" dt="2019-02-27T06:17:41.085" v="116" actId="14100"/>
          <ac:spMkLst>
            <pc:docMk/>
            <pc:sldMk cId="1965801274" sldId="536"/>
            <ac:spMk id="50" creationId="{F748DBCD-5B16-413D-982E-CC2CDE1C9BBE}"/>
          </ac:spMkLst>
        </pc:spChg>
        <pc:spChg chg="mod">
          <ac:chgData name="Wang Sephiroth" userId="05c841f28a457a3b" providerId="LiveId" clId="{B80D5E79-B2BE-42EB-B42F-3F2B7505E3B7}" dt="2019-02-27T06:17:59.168" v="120" actId="14100"/>
          <ac:spMkLst>
            <pc:docMk/>
            <pc:sldMk cId="1965801274" sldId="536"/>
            <ac:spMk id="53" creationId="{1CD726C3-6044-447F-972A-6653BC6E7A62}"/>
          </ac:spMkLst>
        </pc:spChg>
        <pc:spChg chg="add mod">
          <ac:chgData name="Wang Sephiroth" userId="05c841f28a457a3b" providerId="LiveId" clId="{B80D5E79-B2BE-42EB-B42F-3F2B7505E3B7}" dt="2019-02-27T06:20:26.019" v="153" actId="1076"/>
          <ac:spMkLst>
            <pc:docMk/>
            <pc:sldMk cId="1965801274" sldId="536"/>
            <ac:spMk id="58" creationId="{83DC0A4D-63DD-4403-BC20-0D855CE15D95}"/>
          </ac:spMkLst>
        </pc:spChg>
        <pc:spChg chg="mod">
          <ac:chgData name="Wang Sephiroth" userId="05c841f28a457a3b" providerId="LiveId" clId="{B80D5E79-B2BE-42EB-B42F-3F2B7505E3B7}" dt="2019-02-27T06:19:40.691" v="143" actId="1076"/>
          <ac:spMkLst>
            <pc:docMk/>
            <pc:sldMk cId="1965801274" sldId="536"/>
            <ac:spMk id="61" creationId="{6DBDFC16-FF0C-4F18-9B22-E94156712264}"/>
          </ac:spMkLst>
        </pc:spChg>
        <pc:grpChg chg="add del">
          <ac:chgData name="Wang Sephiroth" userId="05c841f28a457a3b" providerId="LiveId" clId="{B80D5E79-B2BE-42EB-B42F-3F2B7505E3B7}" dt="2019-02-27T06:16:15.160" v="90"/>
          <ac:grpSpMkLst>
            <pc:docMk/>
            <pc:sldMk cId="1965801274" sldId="536"/>
            <ac:grpSpMk id="4" creationId="{0F24A20B-5E09-417A-8EED-081C245D136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8" creationId="{2A96BFBB-08E6-44FC-8C14-8ACB5533C9AB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1" creationId="{DBD22832-18F7-4E07-9091-9F1381D6039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4" creationId="{00C49FBB-10BD-4860-B7F5-F5716F83ADD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7" creationId="{B052B3FE-1BEC-4DC8-9C53-05C8DD6723D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20" creationId="{6B411B1F-72C5-4197-AD92-A670F30E41FD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5" creationId="{1A110DC7-AE78-433F-883F-91877E109195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8" creationId="{1A518289-FE50-4447-A336-BCBA11BC88C6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1" creationId="{9765EA22-1ED8-4104-A6A1-5BB95E969BB7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4" creationId="{8235E561-13B0-4C59-AAEF-C41252FA8AE4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7" creationId="{5B425286-BFB4-4AEC-92D4-FE94CDB33F4D}"/>
          </ac:grpSpMkLst>
        </pc:grpChg>
        <pc:grpChg chg="add mod">
          <ac:chgData name="Wang Sephiroth" userId="05c841f28a457a3b" providerId="LiveId" clId="{B80D5E79-B2BE-42EB-B42F-3F2B7505E3B7}" dt="2019-02-27T06:20:00.980" v="146" actId="14100"/>
          <ac:grpSpMkLst>
            <pc:docMk/>
            <pc:sldMk cId="1965801274" sldId="536"/>
            <ac:grpSpMk id="42" creationId="{C7981A51-46A4-401F-AABF-B856210DD167}"/>
          </ac:grpSpMkLst>
        </pc:grpChg>
        <pc:grpChg chg="add del mod">
          <ac:chgData name="Wang Sephiroth" userId="05c841f28a457a3b" providerId="LiveId" clId="{B80D5E79-B2BE-42EB-B42F-3F2B7505E3B7}" dt="2019-02-27T06:16:50.644" v="102" actId="478"/>
          <ac:grpSpMkLst>
            <pc:docMk/>
            <pc:sldMk cId="1965801274" sldId="536"/>
            <ac:grpSpMk id="45" creationId="{B04557CF-98B2-4790-BDE3-069D63F330AE}"/>
          </ac:grpSpMkLst>
        </pc:grpChg>
        <pc:grpChg chg="add mod">
          <ac:chgData name="Wang Sephiroth" userId="05c841f28a457a3b" providerId="LiveId" clId="{B80D5E79-B2BE-42EB-B42F-3F2B7505E3B7}" dt="2019-02-27T06:19:58.100" v="145" actId="14100"/>
          <ac:grpSpMkLst>
            <pc:docMk/>
            <pc:sldMk cId="1965801274" sldId="536"/>
            <ac:grpSpMk id="48" creationId="{EEA1F897-0AC0-4C3F-811D-E00686F7CD20}"/>
          </ac:grpSpMkLst>
        </pc:grpChg>
        <pc:grpChg chg="add mod">
          <ac:chgData name="Wang Sephiroth" userId="05c841f28a457a3b" providerId="LiveId" clId="{B80D5E79-B2BE-42EB-B42F-3F2B7505E3B7}" dt="2019-02-27T06:20:06.659" v="148" actId="14100"/>
          <ac:grpSpMkLst>
            <pc:docMk/>
            <pc:sldMk cId="1965801274" sldId="536"/>
            <ac:grpSpMk id="51" creationId="{4B4BAB26-5155-434B-B3C9-6043C6A3ED80}"/>
          </ac:grpSpMkLst>
        </pc:grpChg>
        <pc:grpChg chg="add mod">
          <ac:chgData name="Wang Sephiroth" userId="05c841f28a457a3b" providerId="LiveId" clId="{B80D5E79-B2BE-42EB-B42F-3F2B7505E3B7}" dt="2019-02-27T06:20:22.083" v="152" actId="14100"/>
          <ac:grpSpMkLst>
            <pc:docMk/>
            <pc:sldMk cId="1965801274" sldId="536"/>
            <ac:grpSpMk id="55" creationId="{B736212C-0FA6-4416-8AED-BBA9BD5D6FA3}"/>
          </ac:grpSpMkLst>
        </pc:grpChg>
        <pc:grpChg chg="add mod ord">
          <ac:chgData name="Wang Sephiroth" userId="05c841f28a457a3b" providerId="LiveId" clId="{B80D5E79-B2BE-42EB-B42F-3F2B7505E3B7}" dt="2019-02-27T06:19:33.020" v="142" actId="14100"/>
          <ac:grpSpMkLst>
            <pc:docMk/>
            <pc:sldMk cId="1965801274" sldId="536"/>
            <ac:grpSpMk id="59" creationId="{8059C300-C877-41AC-8536-DDC6B442E29D}"/>
          </ac:grpSpMkLst>
        </pc:grpChg>
        <pc:graphicFrameChg chg="del">
          <ac:chgData name="Wang Sephiroth" userId="05c841f28a457a3b" providerId="LiveId" clId="{B80D5E79-B2BE-42EB-B42F-3F2B7505E3B7}" dt="2019-02-27T06:16:08.766" v="88" actId="478"/>
          <ac:graphicFrameMkLst>
            <pc:docMk/>
            <pc:sldMk cId="1965801274" sldId="536"/>
            <ac:graphicFrameMk id="5" creationId="{46855578-042B-4421-8447-CB715A25D0B9}"/>
          </ac:graphicFrameMkLst>
        </pc:graphicFrameChg>
        <pc:picChg chg="add del">
          <ac:chgData name="Wang Sephiroth" userId="05c841f28a457a3b" providerId="LiveId" clId="{B80D5E79-B2BE-42EB-B42F-3F2B7505E3B7}" dt="2019-02-27T06:16:19.624" v="92"/>
          <ac:picMkLst>
            <pc:docMk/>
            <pc:sldMk cId="1965801274" sldId="536"/>
            <ac:picMk id="23" creationId="{3274249F-4229-4450-976C-61FE1D6A3E96}"/>
          </ac:picMkLst>
        </pc:picChg>
        <pc:picChg chg="add del mod">
          <ac:chgData name="Wang Sephiroth" userId="05c841f28a457a3b" providerId="LiveId" clId="{B80D5E79-B2BE-42EB-B42F-3F2B7505E3B7}" dt="2019-02-27T06:16:27.230" v="96"/>
          <ac:picMkLst>
            <pc:docMk/>
            <pc:sldMk cId="1965801274" sldId="536"/>
            <ac:picMk id="40" creationId="{5C0B57B8-F626-4ACB-BF01-42B70D201235}"/>
          </ac:picMkLst>
        </pc:picChg>
        <pc:picChg chg="add mod">
          <ac:chgData name="Wang Sephiroth" userId="05c841f28a457a3b" providerId="LiveId" clId="{B80D5E79-B2BE-42EB-B42F-3F2B7505E3B7}" dt="2019-02-27T06:20:18.835" v="151" actId="14100"/>
          <ac:picMkLst>
            <pc:docMk/>
            <pc:sldMk cId="1965801274" sldId="536"/>
            <ac:picMk id="54" creationId="{9ADC2C17-CF12-4406-B988-178D37ACD0B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="" xmlns:a16="http://schemas.microsoft.com/office/drawing/2014/main" id="{F66ADEB7-C71D-4A2A-AE37-F2408BE12F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1" name="Rectangle 3">
            <a:extLst>
              <a:ext uri="{FF2B5EF4-FFF2-40B4-BE49-F238E27FC236}">
                <a16:creationId xmlns="" xmlns:a16="http://schemas.microsoft.com/office/drawing/2014/main" id="{970CDE8E-2E9F-4100-8398-5D1A886A3C3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2" name="Rectangle 4">
            <a:extLst>
              <a:ext uri="{FF2B5EF4-FFF2-40B4-BE49-F238E27FC236}">
                <a16:creationId xmlns="" xmlns:a16="http://schemas.microsoft.com/office/drawing/2014/main" id="{908C6474-D420-4814-9446-74C3139BA9B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3" name="Rectangle 5">
            <a:extLst>
              <a:ext uri="{FF2B5EF4-FFF2-40B4-BE49-F238E27FC236}">
                <a16:creationId xmlns="" xmlns:a16="http://schemas.microsoft.com/office/drawing/2014/main" id="{2E02C72D-C593-4272-B34F-C1D21BB764E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609D1D69-4E8F-445C-8B32-56B9629B77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1133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id="{B534727B-D584-40B3-ABBC-EFE9F65959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59" name="Rectangle 3">
            <a:extLst>
              <a:ext uri="{FF2B5EF4-FFF2-40B4-BE49-F238E27FC236}">
                <a16:creationId xmlns="" xmlns:a16="http://schemas.microsoft.com/office/drawing/2014/main" id="{60B24573-A0AA-4EF3-80B3-2BA88C58C0E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340" name="Rectangle 4">
            <a:extLst>
              <a:ext uri="{FF2B5EF4-FFF2-40B4-BE49-F238E27FC236}">
                <a16:creationId xmlns="" xmlns:a16="http://schemas.microsoft.com/office/drawing/2014/main" id="{461BB6AB-5790-4A31-ADFF-509FCC81F27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="" xmlns:a16="http://schemas.microsoft.com/office/drawing/2014/main" id="{EDBBF793-6E66-4764-A51A-AB086147545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="" xmlns:a16="http://schemas.microsoft.com/office/drawing/2014/main" id="{8088CA22-91FC-4B05-B4B3-E1941887CC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63" name="Rectangle 7">
            <a:extLst>
              <a:ext uri="{FF2B5EF4-FFF2-40B4-BE49-F238E27FC236}">
                <a16:creationId xmlns="" xmlns:a16="http://schemas.microsoft.com/office/drawing/2014/main" id="{E1AB954F-8570-48DA-85A8-7E8060C3A1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DC7026D-0DCF-47A2-9602-EEE42AB591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92825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juejin.im/entry/5c3c19466fb9a049db735f2d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imic/rados/operations/placement-groups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="" xmlns:a16="http://schemas.microsoft.com/office/drawing/2014/main" id="{8C25F377-F30D-4578-9541-BACF99834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E573E76-8D97-40D9-B2E1-DB74692DF1A3}" type="slidenum">
              <a:rPr lang="en-US" altLang="zh-TW" sz="1300" smtClean="0">
                <a:latin typeface="Garamond" panose="02020404030301010803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zh-TW" sz="1300">
              <a:latin typeface="Garamond" panose="02020404030301010803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="" xmlns:a16="http://schemas.microsoft.com/office/drawing/2014/main" id="{FF9306D6-8984-4893-81A9-4DA5443880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="" xmlns:a16="http://schemas.microsoft.com/office/drawing/2014/main" id="{1D51EF7D-C609-4C22-9877-C5BF5CEC2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553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105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5020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17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create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get pods -o wide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delete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5170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3519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K8S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的架構上面有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node</a:t>
            </a:r>
          </a:p>
          <a:p>
            <a:r>
              <a:rPr lang="en-US" altLang="zh-TW" dirty="0" smtClean="0"/>
              <a:t>Master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的核心掌管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資源如何分配包含部屬的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要放在哪一台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上面</a:t>
            </a:r>
          </a:p>
          <a:p>
            <a:r>
              <a:rPr lang="zh-TW" altLang="en-US" dirty="0" smtClean="0"/>
              <a:t>監控這些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是否正常</a:t>
            </a:r>
          </a:p>
          <a:p>
            <a:r>
              <a:rPr lang="en-US" altLang="zh-TW" dirty="0" smtClean="0"/>
              <a:t>API server</a:t>
            </a:r>
            <a:r>
              <a:rPr lang="zh-TW" altLang="en-US" dirty="0" smtClean="0"/>
              <a:t>為認證</a:t>
            </a:r>
            <a:r>
              <a:rPr lang="en-US" altLang="zh-TW" dirty="0" err="1" smtClean="0"/>
              <a:t>kube</a:t>
            </a:r>
            <a:r>
              <a:rPr lang="en-US" altLang="zh-TW" dirty="0" smtClean="0"/>
              <a:t> ctrl command</a:t>
            </a:r>
            <a:r>
              <a:rPr lang="zh-TW" altLang="en-US" dirty="0" smtClean="0"/>
              <a:t>的地方，去管理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是否有權限做後續的操作</a:t>
            </a:r>
          </a:p>
          <a:p>
            <a:r>
              <a:rPr lang="en-US" altLang="zh-TW" dirty="0" smtClean="0"/>
              <a:t>Controller manager</a:t>
            </a:r>
            <a:r>
              <a:rPr lang="zh-TW" altLang="en-US" dirty="0" smtClean="0"/>
              <a:t>及</a:t>
            </a:r>
            <a:r>
              <a:rPr lang="en-US" altLang="zh-TW" dirty="0" smtClean="0"/>
              <a:t>scheduler</a:t>
            </a:r>
            <a:r>
              <a:rPr lang="zh-TW" altLang="en-US" dirty="0" smtClean="0"/>
              <a:t>是掌管資源分配給哪一個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使用</a:t>
            </a:r>
          </a:p>
          <a:p>
            <a:r>
              <a:rPr lang="en-US" altLang="zh-TW" dirty="0" err="1" smtClean="0"/>
              <a:t>Etcd</a:t>
            </a:r>
            <a:r>
              <a:rPr lang="zh-TW" altLang="en-US" dirty="0" smtClean="0"/>
              <a:t>為</a:t>
            </a:r>
            <a:r>
              <a:rPr lang="en-US" altLang="zh-TW" dirty="0" smtClean="0"/>
              <a:t>DB</a:t>
            </a:r>
            <a:r>
              <a:rPr lang="zh-TW" altLang="en-US" dirty="0" smtClean="0"/>
              <a:t>包含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放置在那些位置，</a:t>
            </a:r>
            <a:r>
              <a:rPr lang="en-US" altLang="zh-TW" dirty="0" smtClean="0"/>
              <a:t>export</a:t>
            </a:r>
            <a:r>
              <a:rPr lang="zh-TW" altLang="en-US" dirty="0" smtClean="0"/>
              <a:t>出來那些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，所有資源都會記錄在</a:t>
            </a:r>
            <a:r>
              <a:rPr lang="en-US" altLang="zh-TW" dirty="0" err="1" smtClean="0"/>
              <a:t>etcd</a:t>
            </a:r>
            <a:r>
              <a:rPr lang="zh-TW" altLang="en-US" dirty="0" smtClean="0"/>
              <a:t>內</a:t>
            </a:r>
          </a:p>
          <a:p>
            <a:r>
              <a:rPr lang="en-US" altLang="zh-TW" dirty="0" smtClean="0"/>
              <a:t>Node</a:t>
            </a:r>
            <a:r>
              <a:rPr lang="zh-TW" altLang="en-US" dirty="0" smtClean="0"/>
              <a:t>內會有</a:t>
            </a:r>
            <a:r>
              <a:rPr lang="en-US" altLang="zh-TW" dirty="0" err="1" smtClean="0"/>
              <a:t>Kubelet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component</a:t>
            </a:r>
            <a:r>
              <a:rPr lang="zh-TW" altLang="en-US" dirty="0" smtClean="0"/>
              <a:t>負責接收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下達的指令</a:t>
            </a:r>
          </a:p>
          <a:p>
            <a:r>
              <a:rPr lang="en-US" altLang="zh-TW" dirty="0" err="1" smtClean="0"/>
              <a:t>Cadvisor</a:t>
            </a:r>
            <a:r>
              <a:rPr lang="zh-TW" altLang="en-US" dirty="0" smtClean="0"/>
              <a:t>是監控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資源</a:t>
            </a:r>
          </a:p>
          <a:p>
            <a:r>
              <a:rPr lang="en-US" altLang="zh-TW" dirty="0" err="1" smtClean="0"/>
              <a:t>Kubeproxy</a:t>
            </a:r>
            <a:r>
              <a:rPr lang="zh-TW" altLang="en-US" dirty="0" smtClean="0"/>
              <a:t>是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之間做溝通或是</a:t>
            </a:r>
            <a:r>
              <a:rPr lang="en-US" altLang="zh-TW" dirty="0" smtClean="0"/>
              <a:t>export service</a:t>
            </a:r>
            <a:r>
              <a:rPr lang="zh-TW" altLang="en-US" dirty="0" smtClean="0"/>
              <a:t>導出來給外面的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使用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076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0757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22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822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2389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69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8482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7841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9500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8898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8344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 pods -o wide --show-labels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===============================</a:t>
            </a:r>
          </a:p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Re-create again to see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allocated IP, it should be different from the last one. This is why we introduce Service next!!!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503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2149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</a:t>
            </a:r>
            <a:r>
              <a:rPr lang="en-US" altLang="zh-TW" dirty="0" err="1" smtClean="0"/>
              <a:t>pod.yaml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04_service/node-</a:t>
            </a:r>
            <a:r>
              <a:rPr lang="en-US" altLang="zh-TW" dirty="0" err="1" smtClean="0"/>
              <a:t>port.yaml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services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dirty="0" smtClean="0"/>
              <a:t>============================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</a:t>
            </a:r>
            <a:r>
              <a:rPr lang="en-US" altLang="zh-TW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-it -- bash  # to enter the container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http://web-server:32109</a:t>
            </a:r>
            <a:endParaRPr lang="zh-TW" altLang="en-US" dirty="0" smtClean="0"/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</a:t>
            </a:r>
            <a:r>
              <a:rPr lang="en-US" altLang="zh-TW" baseline="0" dirty="0" smtClean="0"/>
              <a:t># remove [</a:t>
            </a:r>
            <a:r>
              <a:rPr lang="en-US" altLang="zh-TW" baseline="0" dirty="0" err="1" smtClean="0"/>
              <a:t>nodePort</a:t>
            </a:r>
            <a:r>
              <a:rPr lang="en-US" altLang="zh-TW" baseline="0" dirty="0" smtClean="0"/>
              <a:t>]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# to see the random generated port number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5667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056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9948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deployment.yaml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service.yaml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pods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http://61.218.118.227:32109</a:t>
            </a:r>
            <a:r>
              <a:rPr lang="en-US" altLang="zh-TW" baseline="0" dirty="0" smtClean="0"/>
              <a:t>    # F5 to see IP</a:t>
            </a:r>
          </a:p>
          <a:p>
            <a:r>
              <a:rPr lang="en-US" altLang="zh-TW" baseline="0" dirty="0" smtClean="0"/>
              <a:t>=======================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delete pod </a:t>
            </a:r>
            <a:r>
              <a:rPr lang="en-US" altLang="zh-TW" dirty="0" err="1" smtClean="0"/>
              <a:t>xxxxx</a:t>
            </a:r>
            <a:r>
              <a:rPr lang="en-US" altLang="zh-TW" dirty="0" smtClean="0"/>
              <a:t>    # to see k8s create another one automatically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$ vi 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change replicas</a:t>
            </a:r>
            <a:r>
              <a:rPr lang="en-US" altLang="zh-TW" baseline="0" dirty="0" smtClean="0"/>
              <a:t> from 5 to 10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05_deployment/</a:t>
            </a:r>
            <a:r>
              <a:rPr lang="en-US" altLang="zh-TW" baseline="0" dirty="0" err="1" smtClean="0"/>
              <a:t>deployment.yaml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remove 1.0.0 version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to see rolling</a:t>
            </a:r>
            <a:r>
              <a:rPr lang="en-US" altLang="zh-TW" baseline="0" dirty="0" smtClean="0"/>
              <a:t> update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6787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all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describe -f </a:t>
            </a:r>
            <a:r>
              <a:rPr lang="en-US" altLang="zh-TW" dirty="0" smtClean="0"/>
              <a:t>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logs </a:t>
            </a:r>
            <a:r>
              <a:rPr lang="en-US" altLang="zh-TW" baseline="0" dirty="0" err="1" smtClean="0"/>
              <a:t>myapp</a:t>
            </a:r>
            <a:r>
              <a:rPr lang="en-US" altLang="zh-TW" baseline="0" dirty="0" smtClean="0"/>
              <a:t>-pod -c </a:t>
            </a:r>
            <a:r>
              <a:rPr lang="en-US" altLang="zh-TW" baseline="0" dirty="0" err="1" smtClean="0"/>
              <a:t>init-myservice</a:t>
            </a:r>
            <a:r>
              <a:rPr lang="en-US" altLang="zh-TW" baseline="0" dirty="0" smtClean="0"/>
              <a:t> -f    # should be waiting for </a:t>
            </a:r>
            <a:r>
              <a:rPr lang="en-US" altLang="zh-TW" baseline="0" dirty="0" err="1" smtClean="0"/>
              <a:t>init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06_init-containers/</a:t>
            </a:r>
            <a:r>
              <a:rPr lang="en-US" altLang="zh-TW" baseline="0" dirty="0" err="1" smtClean="0"/>
              <a:t>service.yaml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07_volume/host-</a:t>
            </a:r>
            <a:r>
              <a:rPr lang="en-US" altLang="zh-TW" baseline="0" dirty="0" err="1" smtClean="0"/>
              <a:t>path.yaml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host-path -- bash    # Check /ZZZ </a:t>
            </a:r>
            <a:r>
              <a:rPr lang="en-US" altLang="zh-TW" baseline="0" dirty="0" err="1" smtClean="0"/>
              <a:t>dir</a:t>
            </a:r>
            <a:endParaRPr lang="en-US" altLang="zh-TW" baseline="0" dirty="0" smtClean="0"/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0211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env.yaml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</a:t>
            </a:r>
            <a:r>
              <a:rPr lang="zh-TW" altLang="en-US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## check all available environment variables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endParaRPr lang="en-US" altLang="zh-TW" baseline="0" dirty="0" smtClean="0"/>
          </a:p>
          <a:p>
            <a:r>
              <a:rPr lang="en-US" altLang="zh-TW" baseline="0" dirty="0" smtClean="0"/>
              <a:t># cat Server_Config.xml</a:t>
            </a:r>
          </a:p>
          <a:p>
            <a:r>
              <a:rPr lang="en-US" altLang="zh-TW" baseline="0" dirty="0" smtClean="0"/>
              <a:t>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08_config-map/new-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pPr defTabSz="914321">
              <a:defRPr/>
            </a:pPr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 while true; do cat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r>
              <a:rPr lang="en-US" altLang="zh-TW" baseline="0" dirty="0" smtClean="0"/>
              <a:t>/Server_Config.xml; sleep 2; done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976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417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login/username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all.yaml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username</a:t>
            </a:r>
          </a:p>
          <a:p>
            <a:r>
              <a:rPr lang="en-US" altLang="zh-TW" baseline="0" dirty="0" smtClean="0"/>
              <a:t># more password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3953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7056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642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3087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01008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01618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9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4341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https://juejin.im/entry/5c3c19466fb9a049db735f2d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96555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75089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https://docs.ceph.com/docs/mimic/rados/operations/placement-groups/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58485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Check health status of services and heal them in need.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4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805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920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094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666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958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100C303-35D1-4BD7-A49E-0155CBC5B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0425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DCC891AB-8D64-41BF-9EAB-9BA14373A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24582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>
            <a:extLst>
              <a:ext uri="{FF2B5EF4-FFF2-40B4-BE49-F238E27FC236}">
                <a16:creationId xmlns="" xmlns:a16="http://schemas.microsoft.com/office/drawing/2014/main" id="{A10E8D99-7434-4CDD-A243-E2CF3A4E1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57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207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63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7" name="圖片 1">
            <a:extLst>
              <a:ext uri="{FF2B5EF4-FFF2-40B4-BE49-F238E27FC236}">
                <a16:creationId xmlns="" xmlns:a16="http://schemas.microsoft.com/office/drawing/2014/main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395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65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904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07504" y="33469"/>
            <a:ext cx="8856984" cy="51911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323528" y="735547"/>
            <a:ext cx="8568952" cy="3699272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17397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2" y="250031"/>
            <a:ext cx="8277225" cy="51911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895351"/>
            <a:ext cx="8291264" cy="369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6131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1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79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3568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1965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>
            <a:extLst>
              <a:ext uri="{FF2B5EF4-FFF2-40B4-BE49-F238E27FC236}">
                <a16:creationId xmlns="" xmlns:a16="http://schemas.microsoft.com/office/drawing/2014/main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8276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="" xmlns:a16="http://schemas.microsoft.com/office/drawing/2014/main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136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58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9F17A4E5-5506-44DA-8098-25819D845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2757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="" xmlns:a16="http://schemas.microsoft.com/office/drawing/2014/main" id="{4B83B23B-AD2A-4710-AE0D-A89029B7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1084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="" xmlns:a16="http://schemas.microsoft.com/office/drawing/2014/main" id="{5C75D1AC-D7DB-4CE1-9CE7-7EF22BCDF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708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>
            <a:extLst>
              <a:ext uri="{FF2B5EF4-FFF2-40B4-BE49-F238E27FC236}">
                <a16:creationId xmlns="" xmlns:a16="http://schemas.microsoft.com/office/drawing/2014/main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>
            <a:extLst>
              <a:ext uri="{FF2B5EF4-FFF2-40B4-BE49-F238E27FC236}">
                <a16:creationId xmlns="" xmlns:a16="http://schemas.microsoft.com/office/drawing/2014/main" id="{128E434A-57CF-414A-92B7-A886F4C59E5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>
            <a:extLst>
              <a:ext uri="{FF2B5EF4-FFF2-40B4-BE49-F238E27FC236}">
                <a16:creationId xmlns="" xmlns:a16="http://schemas.microsoft.com/office/drawing/2014/main" id="{20EBB4B1-D9E5-4D8B-ACB8-FBC36A52CA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974725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1E9782F-C3EE-45FC-AF46-D927870F5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fld id="{CF4859A2-6872-437A-8D12-D1ECA6DDD089}" type="datetimeFigureOut">
              <a:rPr lang="zh-TW" altLang="en-US"/>
              <a:pPr>
                <a:defRPr/>
              </a:pPr>
              <a:t>2020/2/20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465C54E-4356-427D-8964-71BC036FE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99C188EA-AF60-41B6-B17E-C10E7AA1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A9E56B-A904-4B3B-9710-9B5F2B63B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  <p:sldLayoutId id="214748452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250031"/>
            <a:ext cx="8277225" cy="51911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2"/>
            <a:ext cx="8229600" cy="369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  <p:pic>
        <p:nvPicPr>
          <p:cNvPr id="4" name="圖片 7">
            <a:extLst>
              <a:ext uri="{FF2B5EF4-FFF2-40B4-BE49-F238E27FC236}">
                <a16:creationId xmlns="" xmlns:a16="http://schemas.microsoft.com/office/drawing/2014/main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6946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27" r:id="rId1"/>
    <p:sldLayoutId id="2147484528" r:id="rId2"/>
    <p:sldLayoutId id="2147484529" r:id="rId3"/>
    <p:sldLayoutId id="2147484530" r:id="rId4"/>
    <p:sldLayoutId id="2147484531" r:id="rId5"/>
    <p:sldLayoutId id="2147484532" r:id="rId6"/>
    <p:sldLayoutId id="2147484533" r:id="rId7"/>
  </p:sldLayoutIdLst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>
              <a:lumMod val="75000"/>
            </a:schemeClr>
          </a:solidFill>
          <a:latin typeface="Tahoma" panose="020B0604030504040204" pitchFamily="34" charset="0"/>
          <a:ea typeface="微軟正黑體" panose="020B0604030504040204" pitchFamily="34" charset="-120"/>
          <a:cs typeface="Tahoma" panose="020B0604030504040204" pitchFamily="34" charset="0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2000" b="1">
          <a:solidFill>
            <a:schemeClr val="bg2"/>
          </a:solidFill>
          <a:latin typeface="+mn-lt"/>
          <a:ea typeface="微軟正黑體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»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eph.com/docs/master/rbd/rbd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storage/storage-classes/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storage/volume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hileizcc.com/confluence/pages/viewpage.action?pageId=27000909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1-10.docs.kubernetes.io/docs/tutorials/stateful-application/zookeeper/" TargetMode="External"/><Relationship Id="rId4" Type="http://schemas.openxmlformats.org/officeDocument/2006/relationships/hyperlink" Target="https://v1-10.docs.kubernetes.io/docs/tutorials/stateful-application/cassandra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workloads/controllers/daemonset/#writing-a-daemonset-spec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hel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lock_storage" TargetMode="External"/><Relationship Id="rId13" Type="http://schemas.openxmlformats.org/officeDocument/2006/relationships/hyperlink" Target="https://en.wikipedia.org/wiki/Fault_tolerance" TargetMode="External"/><Relationship Id="rId3" Type="http://schemas.openxmlformats.org/officeDocument/2006/relationships/hyperlink" Target="https://en.wikipedia.org/wiki/Free-software" TargetMode="External"/><Relationship Id="rId7" Type="http://schemas.openxmlformats.org/officeDocument/2006/relationships/hyperlink" Target="https://en.wikipedia.org/wiki/Computer_cluster" TargetMode="External"/><Relationship Id="rId12" Type="http://schemas.openxmlformats.org/officeDocument/2006/relationships/hyperlink" Target="https://en.wikipedia.org/wiki/Replication_(computer_science)" TargetMode="External"/><Relationship Id="rId2" Type="http://schemas.openxmlformats.org/officeDocument/2006/relationships/hyperlink" Target="https://en.wikipedia.org/wiki/Help:IPA/English" TargetMode="External"/><Relationship Id="rId16" Type="http://schemas.openxmlformats.org/officeDocument/2006/relationships/hyperlink" Target="https://en.wikipedia.org/wiki/Self-management_(computer_scienc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Object_storage" TargetMode="External"/><Relationship Id="rId11" Type="http://schemas.openxmlformats.org/officeDocument/2006/relationships/hyperlink" Target="https://en.wikipedia.org/wiki/Exabyte" TargetMode="External"/><Relationship Id="rId5" Type="http://schemas.openxmlformats.org/officeDocument/2006/relationships/hyperlink" Target="https://en.wikipedia.org/wiki/Computing_platform" TargetMode="External"/><Relationship Id="rId15" Type="http://schemas.openxmlformats.org/officeDocument/2006/relationships/hyperlink" Target="https://en.wikipedia.org/wiki/Commodity_hardware" TargetMode="External"/><Relationship Id="rId10" Type="http://schemas.openxmlformats.org/officeDocument/2006/relationships/hyperlink" Target="https://en.wikipedia.org/wiki/Single_point_of_failure" TargetMode="External"/><Relationship Id="rId4" Type="http://schemas.openxmlformats.org/officeDocument/2006/relationships/hyperlink" Target="https://en.wikipedia.org/wiki/Computer_data_storage" TargetMode="External"/><Relationship Id="rId9" Type="http://schemas.openxmlformats.org/officeDocument/2006/relationships/hyperlink" Target="https://en.wikipedia.org/wiki/Computer_file" TargetMode="External"/><Relationship Id="rId14" Type="http://schemas.openxmlformats.org/officeDocument/2006/relationships/hyperlink" Target="https://en.wikipedia.org/wiki/Ceph_(software)#cite_note-kerneltrap-7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anager" TargetMode="External"/><Relationship Id="rId2" Type="http://schemas.openxmlformats.org/officeDocument/2006/relationships/hyperlink" Target="https://docs.ceph.com/docs/master/glossary/#term-ceph-moni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docs.ceph.com/docs/master/mgr/restful" TargetMode="External"/><Relationship Id="rId4" Type="http://schemas.openxmlformats.org/officeDocument/2006/relationships/hyperlink" Target="https://docs.ceph.com/docs/master/mgr/dashboard/#mgr-dashboard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etadata-server" TargetMode="External"/><Relationship Id="rId2" Type="http://schemas.openxmlformats.org/officeDocument/2006/relationships/hyperlink" Target="https://docs.ceph.com/docs/master/glossary/#term-ceph-os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docs.ceph.com/docs/master/glossary/#term-ceph-file-system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F3F9AE84-D7B0-4AC9-A986-E81E188CF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597025"/>
            <a:ext cx="6400800" cy="13144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Data Service Server</a:t>
            </a:r>
            <a:endParaRPr lang="en-US" altLang="zh-TW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794C834-714D-42FC-931B-8FE04ADE49AB}"/>
              </a:ext>
            </a:extLst>
          </p:cNvPr>
          <p:cNvSpPr txBox="1">
            <a:spLocks noChangeArrowheads="1"/>
          </p:cNvSpPr>
          <p:nvPr/>
        </p:nvSpPr>
        <p:spPr>
          <a:xfrm>
            <a:off x="777875" y="4275138"/>
            <a:ext cx="4210050" cy="6858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66"/>
              </a:buClr>
              <a:buSzPct val="80000"/>
              <a:buFontTx/>
              <a:buNone/>
              <a:defRPr kumimoji="1" sz="1800" b="1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000" kern="0" dirty="0" smtClean="0">
                <a:latin typeface="+mj-lt"/>
                <a:cs typeface="Times New Roman" panose="02020603050405020304" pitchFamily="18" charset="0"/>
              </a:rPr>
              <a:t>Anonymous</a:t>
            </a:r>
            <a:endParaRPr lang="en-US" altLang="zh-TW" sz="2000" kern="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290" name="Picture 2" descr="「Anonymous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19" y="3993356"/>
            <a:ext cx="967582" cy="9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954840"/>
              </p:ext>
            </p:extLst>
          </p:nvPr>
        </p:nvGraphicFramePr>
        <p:xfrm>
          <a:off x="457200" y="895350"/>
          <a:ext cx="8229600" cy="2468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114800"/>
                <a:gridCol w="411480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Virtual Machines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Containers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Heavyweight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Lightweight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Limited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Native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Each VM runs its own OS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 containers share the host OS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Hardware-level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OS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minutes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milliseconds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Allocates required memory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Requires less memory space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Fully isolated,</a:t>
                      </a:r>
                    </a:p>
                    <a:p>
                      <a:r>
                        <a:rPr lang="en-US" altLang="zh-TW" sz="1400" dirty="0" smtClean="0"/>
                        <a:t>hence more secure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Process-level isolation,</a:t>
                      </a:r>
                    </a:p>
                    <a:p>
                      <a:r>
                        <a:rPr lang="en-US" altLang="zh-TW" sz="1400" dirty="0" smtClean="0"/>
                        <a:t>possibly less secure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5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Deployment Evolution</a:t>
            </a:r>
            <a:endParaRPr lang="zh-TW" altLang="en-US" dirty="0"/>
          </a:p>
        </p:txBody>
      </p:sp>
      <p:sp>
        <p:nvSpPr>
          <p:cNvPr id="4" name="AutoShape 2" descr="Deployment evolution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eployment evolution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1" y="1127998"/>
            <a:ext cx="8755693" cy="32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9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Microservice</a:t>
            </a:r>
            <a:r>
              <a:rPr lang="en-US" altLang="zh-TW" dirty="0" smtClean="0"/>
              <a:t> VS Monolithic Architecture</a:t>
            </a:r>
            <a:endParaRPr lang="zh-TW" altLang="en-US" dirty="0"/>
          </a:p>
        </p:txBody>
      </p:sp>
      <p:pic>
        <p:nvPicPr>
          <p:cNvPr id="5126" name="Picture 6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6" y="901702"/>
            <a:ext cx="7531099" cy="38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33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NGINX With </a:t>
            </a:r>
            <a:r>
              <a:rPr lang="en-US" altLang="zh-TW" dirty="0" err="1" smtClean="0"/>
              <a:t>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Search container image </a:t>
            </a:r>
            <a:r>
              <a:rPr lang="en-US" altLang="zh-TW" dirty="0"/>
              <a:t>on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Hub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dirty="0" smtClean="0"/>
              <a:t>Start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--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80:80 -d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altLang="zh-TW" sz="2000" b="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/>
              <a:t>Hit it in a browser, or via curl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(http://</a:t>
            </a:r>
            <a:r>
              <a:rPr lang="en-US" altLang="zh-TW" sz="20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TW" sz="2000" b="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 smtClean="0"/>
              <a:t>Stop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 </a:t>
            </a:r>
            <a:r>
              <a:rPr lang="en-US" altLang="zh-TW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TW" altLang="en-US" sz="2000" b="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77624"/>
              </p:ext>
            </p:extLst>
          </p:nvPr>
        </p:nvGraphicFramePr>
        <p:xfrm>
          <a:off x="1187904" y="1815968"/>
          <a:ext cx="7302760" cy="1508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29542"/>
                <a:gridCol w="4973218"/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Argument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Description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run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Starts a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container up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--name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alex-nginx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Assign a name to the container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-p 80:80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Publish a container's port(s) to the host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-d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Run container in background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Image name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7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What </a:t>
            </a:r>
            <a:r>
              <a:rPr lang="en-US" altLang="zh-TW" dirty="0" smtClean="0"/>
              <a:t>Is </a:t>
            </a:r>
            <a:r>
              <a:rPr lang="en-US" altLang="zh-TW" dirty="0"/>
              <a:t>Kubernetes (aka </a:t>
            </a:r>
            <a:r>
              <a:rPr lang="en-US" altLang="zh-TW" dirty="0" smtClean="0"/>
              <a:t>k8s</a:t>
            </a:r>
            <a:r>
              <a:rPr lang="en-US" altLang="zh-TW" dirty="0"/>
              <a:t>)?</a:t>
            </a:r>
            <a:endParaRPr lang="zh-TW" altLang="en-US" dirty="0"/>
          </a:p>
        </p:txBody>
      </p:sp>
      <p:pic>
        <p:nvPicPr>
          <p:cNvPr id="4" name="Picture 2" descr="Kubernetes vs. Docker: Comparing Containerization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91710"/>
            <a:ext cx="66675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16422" y="4038991"/>
            <a:ext cx="75111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altLang="zh-TW" dirty="0" smtClean="0">
                <a:solidFill>
                  <a:schemeClr val="tx1">
                    <a:lumMod val="50000"/>
                  </a:schemeClr>
                </a:solidFill>
              </a:rPr>
              <a:t>technologyadvice.com/blog/information-technology/kubernetes-vs-docker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" descr="ãkubernetes logo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59" y="2130296"/>
            <a:ext cx="1760082" cy="12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5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1" y="250031"/>
            <a:ext cx="8277225" cy="519113"/>
          </a:xfrm>
        </p:spPr>
        <p:txBody>
          <a:bodyPr/>
          <a:lstStyle/>
          <a:p>
            <a:pPr algn="ctr"/>
            <a:r>
              <a:rPr lang="en-US" altLang="zh-TW" dirty="0" smtClean="0"/>
              <a:t>Kubernetes 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95351"/>
            <a:ext cx="8229600" cy="3699272"/>
          </a:xfrm>
        </p:spPr>
        <p:txBody>
          <a:bodyPr/>
          <a:lstStyle/>
          <a:p>
            <a:r>
              <a:rPr lang="en-US" altLang="zh-TW" dirty="0" smtClean="0"/>
              <a:t>Production-Grade container orchestration.</a:t>
            </a:r>
          </a:p>
          <a:p>
            <a:r>
              <a:rPr lang="en-US" altLang="zh-TW" dirty="0" smtClean="0"/>
              <a:t>An </a:t>
            </a:r>
            <a:r>
              <a:rPr lang="en-US" altLang="zh-TW" dirty="0"/>
              <a:t>open-source system for automating deployment, scaling, and management of containerized applications.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2" y="3182247"/>
            <a:ext cx="4705348" cy="1836260"/>
          </a:xfrm>
          <a:prstGeom prst="rect">
            <a:avLst/>
          </a:prstGeom>
          <a:noFill/>
          <a:ln w="9525">
            <a:solidFill>
              <a:schemeClr val="bg2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183641" y="4444795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https://kubernetes.io</a:t>
            </a:r>
            <a:endParaRPr lang="zh-TW" altLang="en-US" sz="1600" dirty="0">
              <a:solidFill>
                <a:schemeClr val="bg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86110" y="3380403"/>
            <a:ext cx="4295531" cy="4391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2076452" y="3962400"/>
            <a:ext cx="2476498" cy="5629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93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NGINX With Kubernetes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 smtClean="0"/>
              <a:t>Search container image </a:t>
            </a:r>
            <a:r>
              <a:rPr lang="en-US" altLang="zh-TW" sz="2400" dirty="0"/>
              <a:t>on </a:t>
            </a:r>
            <a:r>
              <a:rPr lang="en-US" altLang="zh-TW" sz="2400" dirty="0" err="1" smtClean="0"/>
              <a:t>Docker</a:t>
            </a:r>
            <a:r>
              <a:rPr lang="en-US" altLang="zh-TW" sz="2400" dirty="0" smtClean="0"/>
              <a:t> Hub 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sz="2400" dirty="0" smtClean="0"/>
              <a:t>Define a pod YAML file</a:t>
            </a:r>
            <a:endParaRPr lang="en-US" altLang="zh-TW" sz="2400" dirty="0"/>
          </a:p>
          <a:p>
            <a:r>
              <a:rPr lang="en-US" altLang="zh-TW" sz="2400" dirty="0" smtClean="0"/>
              <a:t>Run it onto </a:t>
            </a:r>
            <a:r>
              <a:rPr lang="en-US" altLang="zh-TW" sz="2400" dirty="0" err="1" smtClean="0"/>
              <a:t>Kunerbetes</a:t>
            </a:r>
            <a:r>
              <a:rPr lang="en-US" altLang="zh-TW" sz="2400" dirty="0" smtClean="0"/>
              <a:t>:</a:t>
            </a:r>
            <a:br>
              <a:rPr lang="en-US" altLang="zh-TW" sz="2400" dirty="0" smtClean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</a:t>
            </a:r>
            <a:r>
              <a:rPr lang="en-US" altLang="zh-TW" sz="1600" b="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.yaml</a:t>
            </a:r>
            <a:endParaRPr lang="en-US" altLang="zh-TW" sz="1600" b="0" i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400" dirty="0" smtClean="0"/>
              <a:t>Create a service for it: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2400" dirty="0" smtClean="0"/>
          </a:p>
          <a:p>
            <a:r>
              <a:rPr lang="en-US" altLang="zh-TW" sz="2400" dirty="0" smtClean="0"/>
              <a:t>Hit it in a browser, or via curl CLI</a:t>
            </a:r>
            <a:br>
              <a:rPr lang="en-US" altLang="zh-TW" sz="2400" dirty="0" smtClean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</a:t>
            </a:r>
            <a:r>
              <a:rPr lang="en-US" altLang="zh-TW" sz="16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</a:p>
          <a:p>
            <a:r>
              <a:rPr lang="en-US" altLang="zh-TW" sz="2400" dirty="0" smtClean="0"/>
              <a:t>Stop </a:t>
            </a:r>
            <a:r>
              <a:rPr lang="en-US" altLang="zh-TW" sz="2400" dirty="0" smtClean="0"/>
              <a:t>it from </a:t>
            </a:r>
            <a:r>
              <a:rPr lang="en-US" altLang="zh-TW" sz="2400" dirty="0" err="1" smtClean="0"/>
              <a:t>Kubernetes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delete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r>
              <a:rPr lang="en-US" altLang="zh-TW" sz="160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1600" i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1600" b="0" i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brick.com/sites/default/files/field/image/20070530dtp3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89" y="929730"/>
            <a:ext cx="6568822" cy="32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Kubernetes </a:t>
            </a:r>
            <a:r>
              <a:rPr lang="en-US" altLang="zh-TW" dirty="0" smtClean="0"/>
              <a:t>Architecture Overview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4503" y="4308739"/>
            <a:ext cx="77149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https://brick.com/original-%E2%80%9Cgreen%E2%80%9D-building-material-brick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nakivo.com/blog/wp-content/uploads/2019/05/Kubernetes-vs-Docker-Kubernetes-components.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"/>
          <a:stretch/>
        </p:blipFill>
        <p:spPr bwMode="auto">
          <a:xfrm>
            <a:off x="1143388" y="609960"/>
            <a:ext cx="6540305" cy="42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Kubernetes architecture and scalability 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3398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6164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1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Architecture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2" y="895351"/>
            <a:ext cx="5924937" cy="369927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Master (aka control plane)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main controlling unit of the cluster that manages its workload and directs communication across the system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</a:t>
            </a:r>
            <a:r>
              <a:rPr lang="en-US" altLang="zh-TW" dirty="0"/>
              <a:t>run both on a single master node or on multiple masters supporting high-availability clusters.</a:t>
            </a:r>
            <a:endParaRPr lang="en-US" altLang="zh-TW" dirty="0" smtClean="0"/>
          </a:p>
          <a:p>
            <a:r>
              <a:rPr lang="en-US" altLang="zh-TW" b="1" dirty="0" smtClean="0"/>
              <a:t>Worker node (aka Minion)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machine where containers (workloads) are deployed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Every </a:t>
            </a:r>
            <a:r>
              <a:rPr lang="en-US" altLang="zh-TW" dirty="0"/>
              <a:t>node in the cluster must run a container runtime such as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533853" y="1204542"/>
            <a:ext cx="2529120" cy="1342707"/>
            <a:chOff x="6160113" y="1606056"/>
            <a:chExt cx="2529120" cy="1790276"/>
          </a:xfrm>
        </p:grpSpPr>
        <p:pic>
          <p:nvPicPr>
            <p:cNvPr id="9218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1606056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3" name="圓角矩形 2"/>
            <p:cNvSpPr/>
            <p:nvPr/>
          </p:nvSpPr>
          <p:spPr bwMode="auto">
            <a:xfrm>
              <a:off x="6503435" y="1634048"/>
              <a:ext cx="1268963" cy="782581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60113" y="3003022"/>
            <a:ext cx="2529120" cy="1342707"/>
            <a:chOff x="6160113" y="4004029"/>
            <a:chExt cx="2529120" cy="1790276"/>
          </a:xfrm>
        </p:grpSpPr>
        <p:pic>
          <p:nvPicPr>
            <p:cNvPr id="7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4004029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8" name="圓角矩形 7"/>
            <p:cNvSpPr/>
            <p:nvPr/>
          </p:nvSpPr>
          <p:spPr bwMode="auto">
            <a:xfrm>
              <a:off x="6174372" y="4871174"/>
              <a:ext cx="2437784" cy="834089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5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Brief </a:t>
            </a:r>
            <a:r>
              <a:rPr lang="en-US" altLang="zh-TW" dirty="0"/>
              <a:t>I</a:t>
            </a:r>
            <a:r>
              <a:rPr lang="en-US" altLang="zh-TW" dirty="0" smtClean="0"/>
              <a:t>n Containers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0663" y="4282502"/>
            <a:ext cx="83626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https://medium.com/@nagarwal/best-practices-for-working-with-dockerfiles-fb2d22b78186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4" name="Picture 6" descr="https://cdn-images-1.medium.com/max/800/1*cv532sXhN3_UrQHXhZztz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3" y="811765"/>
            <a:ext cx="6700757" cy="354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Master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etcd</a:t>
            </a:r>
            <a:endParaRPr lang="en-US" altLang="zh-TW" b="1" dirty="0" smtClean="0"/>
          </a:p>
          <a:p>
            <a:pPr lvl="1"/>
            <a:r>
              <a:rPr lang="en-US" altLang="zh-TW" dirty="0"/>
              <a:t>Consistent and highly-available key value store used as Kubernetes’ backing store for all cluster data.</a:t>
            </a:r>
            <a:endParaRPr lang="en-US" altLang="zh-TW" dirty="0" smtClean="0"/>
          </a:p>
          <a:p>
            <a:r>
              <a:rPr lang="en-US" altLang="zh-TW" b="1" dirty="0" smtClean="0"/>
              <a:t>API server</a:t>
            </a:r>
          </a:p>
          <a:p>
            <a:pPr lvl="1"/>
            <a:r>
              <a:rPr lang="en-US" altLang="zh-TW" dirty="0"/>
              <a:t>Component on the master that exposes the Kubernetes API. It is the front-end for the Kubernetes control plane.</a:t>
            </a:r>
            <a:endParaRPr lang="en-US" altLang="zh-TW" dirty="0" smtClean="0"/>
          </a:p>
          <a:p>
            <a:r>
              <a:rPr lang="en-US" altLang="zh-TW" b="1" dirty="0" smtClean="0"/>
              <a:t>Scheduler</a:t>
            </a:r>
          </a:p>
          <a:p>
            <a:pPr lvl="1"/>
            <a:r>
              <a:rPr lang="en-US" altLang="zh-TW" dirty="0"/>
              <a:t>Component on the master that watches newly created pods that have no node assigned, and selects a node for them to run on.</a:t>
            </a:r>
            <a:endParaRPr lang="en-US" altLang="zh-TW" dirty="0" smtClean="0"/>
          </a:p>
          <a:p>
            <a:r>
              <a:rPr lang="en-US" altLang="zh-TW" b="1" dirty="0" smtClean="0"/>
              <a:t>Controller manager</a:t>
            </a:r>
          </a:p>
          <a:p>
            <a:pPr lvl="1"/>
            <a:r>
              <a:rPr lang="en-US" altLang="zh-TW" dirty="0"/>
              <a:t>Component on the master that runs </a:t>
            </a:r>
            <a:r>
              <a:rPr lang="en-US" altLang="zh-TW" dirty="0" smtClean="0"/>
              <a:t>controllers.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0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Node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b="1" dirty="0" err="1" smtClean="0"/>
              <a:t>Kubelet</a:t>
            </a:r>
            <a:endParaRPr lang="en-US" altLang="zh-TW" b="1" dirty="0" smtClean="0"/>
          </a:p>
          <a:p>
            <a:pPr lvl="1"/>
            <a:r>
              <a:rPr lang="en-US" altLang="zh-TW" dirty="0"/>
              <a:t>An agent that runs on each node in the cluster. It makes sure that containers are running in a pod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</a:t>
            </a:r>
            <a:r>
              <a:rPr lang="en-US" altLang="zh-TW" b="1" dirty="0" smtClean="0"/>
              <a:t>-proxy</a:t>
            </a:r>
          </a:p>
          <a:p>
            <a:pPr lvl="1"/>
            <a:r>
              <a:rPr lang="en-US" altLang="zh-TW" dirty="0" smtClean="0"/>
              <a:t>Enables </a:t>
            </a:r>
            <a:r>
              <a:rPr lang="en-US" altLang="zh-TW" dirty="0"/>
              <a:t>the Kubernetes service abstraction by maintaining network rules on the host and performing connection forwarding.</a:t>
            </a:r>
            <a:endParaRPr lang="en-US" altLang="zh-TW" dirty="0" smtClean="0"/>
          </a:p>
          <a:p>
            <a:r>
              <a:rPr lang="en-US" altLang="zh-TW" b="1" dirty="0" smtClean="0"/>
              <a:t>Container runtime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software that is responsible for running containers. Kubernetes supports several runtimes: </a:t>
            </a:r>
            <a:r>
              <a:rPr lang="en-US" altLang="zh-TW" dirty="0" err="1"/>
              <a:t>Docker</a:t>
            </a:r>
            <a:r>
              <a:rPr lang="en-US" altLang="zh-TW" dirty="0"/>
              <a:t>, </a:t>
            </a:r>
            <a:r>
              <a:rPr lang="en-US" altLang="zh-TW" dirty="0" err="1"/>
              <a:t>rkt</a:t>
            </a:r>
            <a:r>
              <a:rPr lang="en-US" altLang="zh-TW" dirty="0"/>
              <a:t>, </a:t>
            </a:r>
            <a:r>
              <a:rPr lang="en-US" altLang="zh-TW" dirty="0" err="1"/>
              <a:t>runc</a:t>
            </a:r>
            <a:r>
              <a:rPr lang="en-US" altLang="zh-TW" dirty="0"/>
              <a:t> and any OCI runtime-spec implementation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7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How To Talk To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23827" y="3849859"/>
            <a:ext cx="46963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https://sahabatnesia.com/unsur-unsur-komunikasi/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362" name="Picture 2" descr="6 Unsur Unsur Komunikasi Beserta Pengertian &amp; Jenis Jenisn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9" y="1559766"/>
            <a:ext cx="6600825" cy="20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Command Line Interfaces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b="1" dirty="0" err="1" smtClean="0"/>
              <a:t>minikube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tool that makes it easy to run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 locally.</a:t>
            </a:r>
          </a:p>
          <a:p>
            <a:r>
              <a:rPr lang="en-US" altLang="zh-TW" b="1" dirty="0" err="1" smtClean="0"/>
              <a:t>kubeadm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It performs </a:t>
            </a:r>
            <a:r>
              <a:rPr lang="en-US" altLang="zh-TW" dirty="0"/>
              <a:t>the actions necessary to get a minimum viable cluster up and running. By design, it cares only about bootstrapping, not about provisioning machines.</a:t>
            </a:r>
            <a:endParaRPr lang="en-US" altLang="zh-TW" dirty="0" smtClean="0"/>
          </a:p>
          <a:p>
            <a:r>
              <a:rPr lang="en-US" altLang="zh-TW" b="1" dirty="0" smtClean="0"/>
              <a:t>kops</a:t>
            </a:r>
          </a:p>
          <a:p>
            <a:pPr lvl="1"/>
            <a:r>
              <a:rPr lang="en-US" altLang="zh-TW" dirty="0" smtClean="0"/>
              <a:t>Helps </a:t>
            </a:r>
            <a:r>
              <a:rPr lang="en-US" altLang="zh-TW" dirty="0"/>
              <a:t>you create, destroy, upgrade and maintain production-grade, highly available, </a:t>
            </a:r>
            <a:r>
              <a:rPr lang="en-US" altLang="zh-TW" dirty="0" err="1"/>
              <a:t>Kubernetes</a:t>
            </a:r>
            <a:r>
              <a:rPr lang="en-US" altLang="zh-TW" dirty="0"/>
              <a:t> clusters from the command line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AWS (Amazon Web Services) is currently officially supported, with GCE in beta support , and VMware </a:t>
            </a:r>
            <a:r>
              <a:rPr lang="en-US" altLang="zh-TW" dirty="0" err="1"/>
              <a:t>vSphere</a:t>
            </a:r>
            <a:r>
              <a:rPr lang="en-US" altLang="zh-TW" dirty="0"/>
              <a:t> in alpha, and other platforms planned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kubectl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command line interface for running commands against </a:t>
            </a:r>
            <a:r>
              <a:rPr lang="en-US" altLang="zh-TW" dirty="0" err="1"/>
              <a:t>Kubernetes</a:t>
            </a:r>
            <a:r>
              <a:rPr lang="en-US" altLang="zh-TW" dirty="0"/>
              <a:t> clusters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create, delete, exec, get, logs, replace</a:t>
            </a:r>
          </a:p>
        </p:txBody>
      </p:sp>
    </p:spTree>
    <p:extLst>
      <p:ext uri="{BB962C8B-B14F-4D97-AF65-F5344CB8AC3E}">
        <p14:creationId xmlns:p14="http://schemas.microsoft.com/office/powerpoint/2010/main" val="8785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Concepts In </a:t>
            </a:r>
            <a:r>
              <a:rPr lang="en-US" altLang="zh-TW" dirty="0"/>
              <a:t>Kubernetes</a:t>
            </a:r>
            <a:endParaRPr lang="zh-TW" altLang="en-US" dirty="0"/>
          </a:p>
        </p:txBody>
      </p:sp>
      <p:pic>
        <p:nvPicPr>
          <p:cNvPr id="7172" name="Picture 4" descr="ãfundamental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04203"/>
            <a:ext cx="7620000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49086" y="4297915"/>
            <a:ext cx="58458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https://study.com/academy/course/fundamental-chemistry.html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 smtClean="0"/>
              <a:t>Essential</a:t>
            </a:r>
          </a:p>
          <a:p>
            <a:pPr lvl="1"/>
            <a:r>
              <a:rPr lang="en-US" altLang="zh-TW" sz="1600" dirty="0" smtClean="0"/>
              <a:t>Pod</a:t>
            </a:r>
          </a:p>
          <a:p>
            <a:pPr lvl="1"/>
            <a:r>
              <a:rPr lang="en-US" altLang="zh-TW" sz="1600" dirty="0" smtClean="0"/>
              <a:t>Label</a:t>
            </a:r>
          </a:p>
          <a:p>
            <a:pPr lvl="1"/>
            <a:r>
              <a:rPr lang="en-US" altLang="zh-TW" sz="1600" dirty="0" smtClean="0"/>
              <a:t>Service</a:t>
            </a:r>
          </a:p>
          <a:p>
            <a:pPr lvl="1"/>
            <a:r>
              <a:rPr lang="en-US" altLang="zh-TW" sz="1600" strike="sngStrike" dirty="0" err="1" smtClean="0">
                <a:solidFill>
                  <a:schemeClr val="tx1">
                    <a:lumMod val="50000"/>
                  </a:schemeClr>
                </a:solidFill>
              </a:rPr>
              <a:t>ReplicaSet</a:t>
            </a:r>
            <a:r>
              <a:rPr lang="en-US" altLang="zh-TW" sz="1600" dirty="0" smtClean="0"/>
              <a:t> (manipulated by Deployment)</a:t>
            </a:r>
          </a:p>
          <a:p>
            <a:pPr lvl="1"/>
            <a:r>
              <a:rPr lang="en-US" altLang="zh-TW" sz="1600" dirty="0" smtClean="0"/>
              <a:t>Deployment</a:t>
            </a:r>
          </a:p>
          <a:p>
            <a:r>
              <a:rPr lang="en-US" altLang="zh-TW" sz="1800" dirty="0" smtClean="0"/>
              <a:t>Advanced</a:t>
            </a:r>
          </a:p>
          <a:p>
            <a:pPr lvl="1"/>
            <a:r>
              <a:rPr lang="en-US" altLang="zh-TW" sz="1600" dirty="0" smtClean="0"/>
              <a:t>More about Pod</a:t>
            </a:r>
            <a:endParaRPr lang="en-US" altLang="zh-TW" sz="1600" dirty="0"/>
          </a:p>
          <a:p>
            <a:pPr lvl="1"/>
            <a:r>
              <a:rPr lang="en-US" altLang="zh-TW" sz="1600" dirty="0" err="1"/>
              <a:t>ConfigMap</a:t>
            </a:r>
            <a:endParaRPr lang="en-US" altLang="zh-TW" sz="1600" dirty="0"/>
          </a:p>
          <a:p>
            <a:pPr lvl="1"/>
            <a:r>
              <a:rPr lang="en-US" altLang="zh-TW" sz="1600" dirty="0"/>
              <a:t>Secrets</a:t>
            </a:r>
          </a:p>
          <a:p>
            <a:pPr lvl="1"/>
            <a:r>
              <a:rPr lang="en-US" altLang="zh-TW" sz="1600" dirty="0" err="1"/>
              <a:t>StatefulSet</a:t>
            </a:r>
            <a:endParaRPr lang="en-US" altLang="zh-TW" sz="1600" dirty="0"/>
          </a:p>
          <a:p>
            <a:pPr lvl="1"/>
            <a:r>
              <a:rPr lang="en-US" altLang="zh-TW" sz="1600" dirty="0" err="1" smtClean="0"/>
              <a:t>DaemonSet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8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cdn-images-1.medium.com/max/1600/1*ILinzzMdnD5oQ6Tu2bfBgQ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 r="25604"/>
          <a:stretch/>
        </p:blipFill>
        <p:spPr bwMode="auto">
          <a:xfrm>
            <a:off x="462094" y="1101604"/>
            <a:ext cx="2184811" cy="13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Essential Concepts In </a:t>
            </a:r>
            <a:r>
              <a:rPr lang="en-US" altLang="zh-TW" sz="2600" dirty="0" err="1" smtClean="0"/>
              <a:t>Kubernetes</a:t>
            </a:r>
            <a:endParaRPr lang="zh-TW" altLang="en-US" sz="2600" dirty="0"/>
          </a:p>
        </p:txBody>
      </p:sp>
      <p:pic>
        <p:nvPicPr>
          <p:cNvPr id="6" name="Picture 2" descr="https://cdn-images-1.medium.com/max/1600/1*8OD0MgDNu3Csq0tGpS8Ob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r="28833"/>
          <a:stretch/>
        </p:blipFill>
        <p:spPr bwMode="auto">
          <a:xfrm>
            <a:off x="2011382" y="2674770"/>
            <a:ext cx="2105266" cy="18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-images-1.medium.com/max/1600/1*iTAVk3glVD95hb-X3HiCK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1057785"/>
            <a:ext cx="4233736" cy="16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10114" y="963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container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2093" y="4464186"/>
            <a:ext cx="8219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50000"/>
                  </a:schemeClr>
                </a:solidFill>
              </a:rPr>
              <a:t>https://medium.com/google-cloud/kubernetes-101-pods-nodes-containers-and-clusters-c1509e409e16</a:t>
            </a:r>
            <a:endParaRPr lang="zh-TW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900514" y="4068644"/>
            <a:ext cx="57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Pod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12485" y="87166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Deployment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cxnSp>
        <p:nvCxnSpPr>
          <p:cNvPr id="11" name="直線單箭頭接點 10"/>
          <p:cNvCxnSpPr>
            <a:stCxn id="17410" idx="2"/>
          </p:cNvCxnSpPr>
          <p:nvPr/>
        </p:nvCxnSpPr>
        <p:spPr bwMode="auto">
          <a:xfrm>
            <a:off x="1554500" y="2501127"/>
            <a:ext cx="1092405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線單箭頭接點 12"/>
          <p:cNvCxnSpPr>
            <a:stCxn id="17410" idx="2"/>
          </p:cNvCxnSpPr>
          <p:nvPr/>
        </p:nvCxnSpPr>
        <p:spPr bwMode="auto">
          <a:xfrm>
            <a:off x="1554499" y="2501127"/>
            <a:ext cx="1611732" cy="10284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直線單箭頭接點 16"/>
          <p:cNvCxnSpPr>
            <a:stCxn id="17410" idx="2"/>
          </p:cNvCxnSpPr>
          <p:nvPr/>
        </p:nvCxnSpPr>
        <p:spPr bwMode="auto">
          <a:xfrm>
            <a:off x="1554500" y="2501127"/>
            <a:ext cx="1880813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線單箭頭接點 19"/>
          <p:cNvCxnSpPr>
            <a:stCxn id="6" idx="3"/>
          </p:cNvCxnSpPr>
          <p:nvPr/>
        </p:nvCxnSpPr>
        <p:spPr bwMode="auto">
          <a:xfrm flipV="1">
            <a:off x="4116648" y="2674770"/>
            <a:ext cx="80892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直線單箭頭接點 22"/>
          <p:cNvCxnSpPr>
            <a:stCxn id="6" idx="3"/>
          </p:cNvCxnSpPr>
          <p:nvPr/>
        </p:nvCxnSpPr>
        <p:spPr bwMode="auto">
          <a:xfrm flipV="1">
            <a:off x="4116648" y="2674770"/>
            <a:ext cx="166236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直線單箭頭接點 25"/>
          <p:cNvCxnSpPr>
            <a:stCxn id="6" idx="3"/>
          </p:cNvCxnSpPr>
          <p:nvPr/>
        </p:nvCxnSpPr>
        <p:spPr bwMode="auto">
          <a:xfrm flipV="1">
            <a:off x="4116648" y="2674770"/>
            <a:ext cx="2552376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直線單箭頭接點 28"/>
          <p:cNvCxnSpPr>
            <a:stCxn id="6" idx="3"/>
          </p:cNvCxnSpPr>
          <p:nvPr/>
        </p:nvCxnSpPr>
        <p:spPr bwMode="auto">
          <a:xfrm flipV="1">
            <a:off x="4116648" y="2674770"/>
            <a:ext cx="3539928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125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The </a:t>
            </a:r>
            <a:r>
              <a:rPr lang="en-US" altLang="zh-TW" b="1" dirty="0"/>
              <a:t>smallest and simplest unit</a:t>
            </a:r>
            <a:r>
              <a:rPr lang="en-US" altLang="zh-TW" dirty="0"/>
              <a:t> in the Kubernetes object model that you create or deploy.</a:t>
            </a:r>
          </a:p>
          <a:p>
            <a:r>
              <a:rPr lang="en-US" altLang="zh-TW" dirty="0" smtClean="0"/>
              <a:t>Contains </a:t>
            </a:r>
            <a:r>
              <a:rPr lang="en-US" altLang="zh-TW" dirty="0"/>
              <a:t>one or more </a:t>
            </a:r>
            <a:r>
              <a:rPr lang="en-US" altLang="zh-TW" dirty="0" smtClean="0"/>
              <a:t>containers, </a:t>
            </a:r>
            <a:r>
              <a:rPr lang="en-US" altLang="zh-TW" dirty="0"/>
              <a:t>with shared storage/network, and a specification for how to run the containers</a:t>
            </a:r>
            <a:r>
              <a:rPr lang="en-US" altLang="zh-TW" dirty="0" smtClean="0"/>
              <a:t>. In </a:t>
            </a:r>
            <a:r>
              <a:rPr lang="en-US" altLang="zh-TW" dirty="0"/>
              <a:t>a pre-container world, they would have executed on the same physical or virtual machine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Every container in a pod shares</a:t>
            </a:r>
          </a:p>
          <a:p>
            <a:pPr lvl="1"/>
            <a:r>
              <a:rPr lang="en-US" altLang="zh-TW" dirty="0" smtClean="0"/>
              <a:t>Network namespace, including the IP address and network ports. That is, they can communicate with one another using </a:t>
            </a:r>
            <a:r>
              <a:rPr lang="en-US" altLang="zh-TW" b="1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Storage volumes. All containers in the Pod can access the shared volumes, allowing those containers to share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3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Pod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44730"/>
              </p:ext>
            </p:extLst>
          </p:nvPr>
        </p:nvGraphicFramePr>
        <p:xfrm>
          <a:off x="702000" y="1053621"/>
          <a:ext cx="7740000" cy="15316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3091"/>
                <a:gridCol w="7226909"/>
              </a:tblGrid>
              <a:tr h="153162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  <a:endParaRPr lang="zh-TW" altLang="en-US" sz="1200" b="1" cap="none" spc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/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zh-TW" altLang="en-US" sz="1200" b="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C00000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2000" y="3128277"/>
            <a:ext cx="77400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03_pod/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pods -o wide --show-labels</a:t>
            </a: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3643584"/>
            <a:ext cx="7577296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2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abstraction which defines a logical set of Pods and a policy by which to access </a:t>
            </a:r>
            <a:r>
              <a:rPr lang="en-US" altLang="zh-TW" dirty="0" smtClean="0"/>
              <a:t>them - sometimes called a micro-service.</a:t>
            </a:r>
          </a:p>
          <a:p>
            <a:r>
              <a:rPr lang="en-US" altLang="zh-TW" dirty="0" smtClean="0"/>
              <a:t>Is usually </a:t>
            </a:r>
            <a:r>
              <a:rPr lang="en-US" altLang="zh-TW" dirty="0"/>
              <a:t>determined by a Label </a:t>
            </a:r>
            <a:r>
              <a:rPr lang="en-US" altLang="zh-TW" dirty="0" smtClean="0"/>
              <a:t>Selector.</a:t>
            </a:r>
          </a:p>
          <a:p>
            <a:r>
              <a:rPr lang="en-US" altLang="zh-TW" dirty="0" smtClean="0"/>
              <a:t>Support 4 types:</a:t>
            </a:r>
          </a:p>
          <a:p>
            <a:pPr lvl="1"/>
            <a:r>
              <a:rPr lang="en-US" altLang="zh-TW" dirty="0" err="1" smtClean="0"/>
              <a:t>ClusterIP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 smtClean="0"/>
              <a:t>Exposes </a:t>
            </a:r>
            <a:r>
              <a:rPr lang="en-US" altLang="zh-TW" dirty="0"/>
              <a:t>the service on a cluster-internal IP. </a:t>
            </a:r>
            <a:r>
              <a:rPr lang="en-US" altLang="zh-TW" dirty="0" err="1" smtClean="0"/>
              <a:t>ClusterIP</a:t>
            </a:r>
            <a:r>
              <a:rPr lang="en-US" altLang="zh-TW" dirty="0" smtClean="0"/>
              <a:t> </a:t>
            </a:r>
            <a:r>
              <a:rPr lang="en-US" altLang="zh-TW" dirty="0"/>
              <a:t>makes the service only reachable from within the cluster. </a:t>
            </a:r>
            <a:r>
              <a:rPr lang="en-US" altLang="zh-TW" dirty="0">
                <a:solidFill>
                  <a:srgbClr val="00B050"/>
                </a:solidFill>
              </a:rPr>
              <a:t>This is the default t</a:t>
            </a:r>
            <a:r>
              <a:rPr lang="en-US" altLang="zh-TW" dirty="0" smtClean="0">
                <a:solidFill>
                  <a:srgbClr val="00B050"/>
                </a:solidFill>
              </a:rPr>
              <a:t>ype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NodePort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/>
              <a:t>Exposes the service on each </a:t>
            </a:r>
            <a:r>
              <a:rPr lang="en-US" altLang="zh-TW" dirty="0" smtClean="0"/>
              <a:t>node’s </a:t>
            </a:r>
            <a:r>
              <a:rPr lang="en-US" altLang="zh-TW" dirty="0"/>
              <a:t>IP at a static </a:t>
            </a:r>
            <a:r>
              <a:rPr lang="en-US" altLang="zh-TW" dirty="0" smtClean="0"/>
              <a:t>port (default port range 30000-32767). You’ll </a:t>
            </a:r>
            <a:r>
              <a:rPr lang="en-US" altLang="zh-TW" dirty="0"/>
              <a:t>be able to contact the </a:t>
            </a:r>
            <a:r>
              <a:rPr lang="en-US" altLang="zh-TW" dirty="0" smtClean="0"/>
              <a:t>service</a:t>
            </a:r>
            <a:r>
              <a:rPr lang="en-US" altLang="zh-TW" dirty="0"/>
              <a:t>, from outside the cluster, by requesting </a:t>
            </a:r>
            <a:r>
              <a:rPr lang="en-US" altLang="zh-TW" dirty="0">
                <a:solidFill>
                  <a:srgbClr val="00B050"/>
                </a:solidFill>
              </a:rPr>
              <a:t>&lt;</a:t>
            </a:r>
            <a:r>
              <a:rPr lang="en-US" altLang="zh-TW" dirty="0" err="1">
                <a:solidFill>
                  <a:srgbClr val="00B050"/>
                </a:solidFill>
              </a:rPr>
              <a:t>NodeIP</a:t>
            </a:r>
            <a:r>
              <a:rPr lang="en-US" altLang="zh-TW" dirty="0">
                <a:solidFill>
                  <a:srgbClr val="00B050"/>
                </a:solidFill>
              </a:rPr>
              <a:t>&gt;:&lt;</a:t>
            </a:r>
            <a:r>
              <a:rPr lang="en-US" altLang="zh-TW" dirty="0" err="1">
                <a:solidFill>
                  <a:srgbClr val="00B050"/>
                </a:solidFill>
              </a:rPr>
              <a:t>NodePort</a:t>
            </a:r>
            <a:r>
              <a:rPr lang="en-US" altLang="zh-TW" dirty="0" smtClean="0">
                <a:solidFill>
                  <a:srgbClr val="00B050"/>
                </a:solidFill>
              </a:rPr>
              <a:t>&gt;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LoadBalancer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Exposes the service externally using a cloud provider’s load balancer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ExternalName</a:t>
            </a:r>
            <a:r>
              <a:rPr lang="en-US" altLang="zh-TW" dirty="0" smtClean="0"/>
              <a:t> (requires </a:t>
            </a:r>
            <a:r>
              <a:rPr lang="en-US" altLang="zh-TW" dirty="0" err="1" smtClean="0"/>
              <a:t>kube-dns</a:t>
            </a:r>
            <a:r>
              <a:rPr lang="en-US" altLang="zh-TW" dirty="0" smtClean="0"/>
              <a:t> version 1.7 above)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Maps the service to the contents of the </a:t>
            </a:r>
            <a:r>
              <a:rPr lang="en-US" altLang="zh-TW" dirty="0" err="1"/>
              <a:t>externalName</a:t>
            </a:r>
            <a:r>
              <a:rPr lang="en-US" altLang="zh-TW" dirty="0"/>
              <a:t> field (e.g. foo.bar.example.com), by returning a CNAME record with its value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472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0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Service, </a:t>
            </a:r>
            <a:r>
              <a:rPr lang="en-US" altLang="zh-TW" dirty="0" err="1" smtClean="0"/>
              <a:t>NodePort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20956"/>
              </p:ext>
            </p:extLst>
          </p:nvPr>
        </p:nvGraphicFramePr>
        <p:xfrm>
          <a:off x="701994" y="1015521"/>
          <a:ext cx="3636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168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1994" y="3224238"/>
            <a:ext cx="7740000" cy="173380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services -o wide</a:t>
            </a: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http://61.218.118.227:32109</a:t>
            </a:r>
          </a:p>
        </p:txBody>
      </p:sp>
      <p:pic>
        <p:nvPicPr>
          <p:cNvPr id="205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6" y="4091142"/>
            <a:ext cx="756000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37025"/>
              </p:ext>
            </p:extLst>
          </p:nvPr>
        </p:nvGraphicFramePr>
        <p:xfrm>
          <a:off x="4985994" y="666458"/>
          <a:ext cx="3456000" cy="2557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988000"/>
              </a:tblGrid>
              <a:tr h="2456367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Service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web-server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type: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selector: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ports: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protocol: TCP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port: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# specific, no random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32109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Deployment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 </a:t>
            </a:r>
            <a:r>
              <a:rPr lang="en-US" altLang="zh-TW" b="1" dirty="0" smtClean="0"/>
              <a:t>deployment</a:t>
            </a:r>
            <a:r>
              <a:rPr lang="en-US" altLang="zh-TW" dirty="0" smtClean="0"/>
              <a:t> provides </a:t>
            </a:r>
            <a:r>
              <a:rPr lang="en-US" altLang="zh-TW" dirty="0"/>
              <a:t>declarative updates for Pods and </a:t>
            </a:r>
            <a:r>
              <a:rPr lang="en-US" altLang="zh-TW" dirty="0" err="1"/>
              <a:t>ReplicaSets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Normally used for stateless applications.</a:t>
            </a:r>
          </a:p>
          <a:p>
            <a:r>
              <a:rPr lang="en-US" altLang="zh-TW" dirty="0" smtClean="0"/>
              <a:t>Manage updating and scaling with ease.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9688"/>
            <a:ext cx="8229600" cy="857250"/>
          </a:xfrm>
        </p:spPr>
        <p:txBody>
          <a:bodyPr/>
          <a:lstStyle/>
          <a:p>
            <a:pPr algn="ctr"/>
            <a:r>
              <a:rPr lang="en-US" altLang="zh-TW" dirty="0" smtClean="0"/>
              <a:t>Deployment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1405"/>
              </p:ext>
            </p:extLst>
          </p:nvPr>
        </p:nvGraphicFramePr>
        <p:xfrm>
          <a:off x="187650" y="85725"/>
          <a:ext cx="8537250" cy="4945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5906"/>
                <a:gridCol w="7951344"/>
              </a:tblGrid>
              <a:tr h="479107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Deployment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apps/v1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-cluster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replicas: </a:t>
                      </a:r>
                      <a:r>
                        <a:rPr lang="en-US" altLang="zh-TW" sz="105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how many</a:t>
                      </a: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pods to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selector: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matchLabels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strategy: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type: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maxSurge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maxUnavailable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1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template: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image: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/http-server:1.0.0</a:t>
                      </a:r>
                      <a:endParaRPr lang="en-US" altLang="zh-TW" sz="105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ports: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-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containerPort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37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 - More About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1600" b="1" dirty="0" err="1" smtClean="0"/>
              <a:t>Init</a:t>
            </a:r>
            <a:r>
              <a:rPr lang="en-US" altLang="zh-TW" sz="1600" b="1" dirty="0" smtClean="0"/>
              <a:t> containers</a:t>
            </a:r>
          </a:p>
          <a:p>
            <a:pPr lvl="1"/>
            <a:r>
              <a:rPr lang="en-US" altLang="zh-TW" sz="1400" dirty="0" smtClean="0"/>
              <a:t>Always run to completion.</a:t>
            </a:r>
          </a:p>
          <a:p>
            <a:pPr lvl="1"/>
            <a:r>
              <a:rPr lang="en-US" altLang="zh-TW" sz="1400" dirty="0" smtClean="0"/>
              <a:t>Each one must complete successfully before the next one is started.</a:t>
            </a:r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emptyDir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Created </a:t>
            </a:r>
            <a:r>
              <a:rPr lang="en-US" altLang="zh-TW" sz="1400" dirty="0"/>
              <a:t>when a Pod is assigned to a </a:t>
            </a:r>
            <a:r>
              <a:rPr lang="en-US" altLang="zh-TW" sz="1400" dirty="0" smtClean="0"/>
              <a:t>node</a:t>
            </a:r>
            <a:r>
              <a:rPr lang="en-US" altLang="zh-TW" sz="1400" dirty="0"/>
              <a:t>, and exists as long as that Pod is running on that node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/>
              <a:t>Containers in the Pod can all read and write the same files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</a:t>
            </a:r>
            <a:r>
              <a:rPr lang="en-US" altLang="zh-TW" sz="1400" dirty="0" smtClean="0"/>
              <a:t>volume.</a:t>
            </a:r>
          </a:p>
          <a:p>
            <a:pPr lvl="1"/>
            <a:r>
              <a:rPr lang="en-US" altLang="zh-TW" sz="1400" dirty="0"/>
              <a:t>When a Pod is removed from a node for any reason, the data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is deleted forever.</a:t>
            </a:r>
            <a:endParaRPr lang="en-US" altLang="zh-TW" sz="1400" dirty="0" smtClean="0"/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hostPath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Mounts </a:t>
            </a:r>
            <a:r>
              <a:rPr lang="en-US" altLang="zh-TW" sz="1400" dirty="0"/>
              <a:t>a file or directory from the host node’s </a:t>
            </a:r>
            <a:r>
              <a:rPr lang="en-US" altLang="zh-TW" sz="1400" dirty="0" err="1"/>
              <a:t>filesystem</a:t>
            </a:r>
            <a:r>
              <a:rPr lang="en-US" altLang="zh-TW" sz="1400" dirty="0"/>
              <a:t> into </a:t>
            </a:r>
            <a:r>
              <a:rPr lang="en-US" altLang="zh-TW" sz="1400" dirty="0" smtClean="0"/>
              <a:t>the </a:t>
            </a:r>
            <a:r>
              <a:rPr lang="en-US" altLang="zh-TW" sz="1400" dirty="0"/>
              <a:t>Pod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 smtClean="0"/>
              <a:t>Accessing to 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 internals (/</a:t>
            </a:r>
            <a:r>
              <a:rPr lang="en-US" altLang="zh-TW" sz="1400" dirty="0" err="1" smtClean="0"/>
              <a:t>var</a:t>
            </a:r>
            <a:r>
              <a:rPr lang="en-US" altLang="zh-TW" sz="1400" dirty="0" smtClean="0"/>
              <a:t>/lib/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800" b="1" dirty="0">
                <a:solidFill>
                  <a:srgbClr val="FF0000"/>
                </a:solidFill>
              </a:rPr>
              <a:t>Volume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– </a:t>
            </a:r>
            <a:r>
              <a:rPr lang="en-US" altLang="zh-TW" sz="1800" b="1" dirty="0" err="1" smtClean="0">
                <a:solidFill>
                  <a:srgbClr val="FF0000"/>
                </a:solidFill>
              </a:rPr>
              <a:t>rbd</a:t>
            </a:r>
            <a:endParaRPr lang="en-US" altLang="zh-TW" sz="18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sz="1400" b="0" dirty="0"/>
              <a:t>An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allows a </a:t>
            </a:r>
            <a:r>
              <a:rPr lang="en-US" altLang="zh-TW" sz="1400" b="0" dirty="0" err="1">
                <a:hlinkClick r:id="rId3"/>
              </a:rPr>
              <a:t>Rados</a:t>
            </a:r>
            <a:r>
              <a:rPr lang="en-US" altLang="zh-TW" sz="1400" b="0" dirty="0">
                <a:hlinkClick r:id="rId3"/>
              </a:rPr>
              <a:t> Block Device</a:t>
            </a:r>
            <a:r>
              <a:rPr lang="en-US" altLang="zh-TW" sz="1400" b="0" dirty="0"/>
              <a:t> volume to be mounted into your Pod. Unlike </a:t>
            </a:r>
            <a:r>
              <a:rPr lang="en-US" altLang="zh-TW" sz="1400" dirty="0" err="1"/>
              <a:t>emptyDir</a:t>
            </a:r>
            <a:r>
              <a:rPr lang="en-US" altLang="zh-TW" sz="1400" b="0" dirty="0"/>
              <a:t>, which is erased when a Pod is removed, the contents of a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are preserved and the volume is merely </a:t>
            </a:r>
            <a:r>
              <a:rPr lang="en-US" altLang="zh-TW" sz="1400" b="0" dirty="0" err="1"/>
              <a:t>unmounted</a:t>
            </a:r>
            <a:r>
              <a:rPr lang="en-US" altLang="zh-TW" sz="1400" b="0" dirty="0"/>
              <a:t>. This means that a RBD volume can be pre-populated with data, and that data can be “handed off” between Pods.</a:t>
            </a:r>
            <a:endParaRPr lang="en-US" altLang="zh-TW" sz="1400" dirty="0" smtClean="0"/>
          </a:p>
          <a:p>
            <a:pPr lvl="1"/>
            <a:endParaRPr lang="en-US" altLang="zh-TW" sz="1400" dirty="0"/>
          </a:p>
          <a:p>
            <a:endParaRPr lang="en-US" altLang="zh-TW" sz="1800" dirty="0" smtClean="0"/>
          </a:p>
          <a:p>
            <a:pPr lvl="2"/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3301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Init</a:t>
            </a:r>
            <a:r>
              <a:rPr lang="en-US" altLang="zh-TW" dirty="0" smtClean="0"/>
              <a:t> Containers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32246"/>
              </p:ext>
            </p:extLst>
          </p:nvPr>
        </p:nvGraphicFramePr>
        <p:xfrm>
          <a:off x="702000" y="872646"/>
          <a:ext cx="7740000" cy="3929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9641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endParaRPr lang="en-US" altLang="zh-TW" sz="1200" b="1" cap="none" spc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initContainers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init-myservice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init-mydb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9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900" dirty="0"/>
              <a:t>Persistent </a:t>
            </a:r>
            <a:r>
              <a:rPr lang="en-US" altLang="zh-TW" sz="2900" dirty="0" smtClean="0"/>
              <a:t>Volumes (PV/PVC)</a:t>
            </a:r>
            <a:endParaRPr lang="zh-TW" altLang="en-US" sz="29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895351"/>
            <a:ext cx="8229600" cy="36992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itchFamily="2" charset="2"/>
              <a:buChar char="§"/>
              <a:defRPr kumimoji="1"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bg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bg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200" dirty="0" err="1" smtClean="0">
                <a:solidFill>
                  <a:schemeClr val="tx1"/>
                </a:solidFill>
              </a:rPr>
              <a:t>PersistentVolume</a:t>
            </a:r>
            <a:r>
              <a:rPr lang="en-US" altLang="zh-TW" sz="3200" b="0" dirty="0">
                <a:solidFill>
                  <a:schemeClr val="tx1"/>
                </a:solidFill>
              </a:rPr>
              <a:t> (PV</a:t>
            </a:r>
            <a:r>
              <a:rPr lang="en-US" altLang="zh-TW" sz="3200" b="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zh-TW" sz="1800" b="0" dirty="0" smtClean="0">
                <a:solidFill>
                  <a:schemeClr val="tx1"/>
                </a:solidFill>
              </a:rPr>
              <a:t>is </a:t>
            </a:r>
            <a:r>
              <a:rPr lang="en-US" altLang="zh-TW" sz="1800" b="0" dirty="0">
                <a:solidFill>
                  <a:schemeClr val="tx1"/>
                </a:solidFill>
              </a:rPr>
              <a:t>a piece of storage in the cluster that has been provisioned by an administrator or dynamically provisioned using </a:t>
            </a:r>
            <a:r>
              <a:rPr lang="en-US" altLang="zh-TW" sz="1800" b="0" dirty="0">
                <a:solidFill>
                  <a:schemeClr val="tx1"/>
                </a:solidFill>
                <a:hlinkClick r:id="rId2"/>
              </a:rPr>
              <a:t>Storage Classes</a:t>
            </a:r>
            <a:r>
              <a:rPr lang="en-US" altLang="zh-TW" sz="1800" b="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zh-TW" sz="1800" b="0" dirty="0" smtClean="0">
              <a:solidFill>
                <a:schemeClr val="tx1"/>
              </a:solidFill>
            </a:endParaRPr>
          </a:p>
          <a:p>
            <a:r>
              <a:rPr lang="en-US" altLang="zh-TW" sz="2800" dirty="0" err="1" smtClean="0">
                <a:solidFill>
                  <a:schemeClr val="tx1"/>
                </a:solidFill>
              </a:rPr>
              <a:t>PersistentVolumeClaim</a:t>
            </a:r>
            <a:r>
              <a:rPr lang="en-US" altLang="zh-TW" sz="2800" b="0" dirty="0">
                <a:solidFill>
                  <a:schemeClr val="tx1"/>
                </a:solidFill>
              </a:rPr>
              <a:t> (PVC) </a:t>
            </a:r>
            <a:endParaRPr lang="en-US" altLang="zh-TW" sz="2800" b="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1800" b="0" dirty="0">
                <a:solidFill>
                  <a:schemeClr val="tx1"/>
                </a:solidFill>
              </a:rPr>
              <a:t>is a request for storage by a user. It is similar to a pod. Pods consume node resources and PVCs consume PV resources</a:t>
            </a:r>
            <a:r>
              <a:rPr lang="en-US" altLang="zh-TW" sz="2800" b="0" dirty="0">
                <a:solidFill>
                  <a:schemeClr val="tx1"/>
                </a:solidFill>
              </a:rPr>
              <a:t>. 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pPr lvl="2"/>
            <a:endParaRPr lang="en-US" altLang="zh-TW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PVC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77164"/>
              </p:ext>
            </p:extLst>
          </p:nvPr>
        </p:nvGraphicFramePr>
        <p:xfrm>
          <a:off x="702000" y="729771"/>
          <a:ext cx="8035600" cy="4335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1479"/>
                <a:gridCol w="7484121"/>
              </a:tblGrid>
              <a:tr h="326898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21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PersistentVolumeClaim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chart: minio-2.3.8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heritage: Tiller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release: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namespace: default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accessModes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-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ReadWriteOnce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resources: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requests: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storage: 128Gi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storageClassName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rbd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6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hostPath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47675" y="4131565"/>
            <a:ext cx="8229600" cy="882158"/>
          </a:xfrm>
        </p:spPr>
        <p:txBody>
          <a:bodyPr/>
          <a:lstStyle/>
          <a:p>
            <a:r>
              <a:rPr lang="en-US" altLang="zh-TW" sz="1800" dirty="0" smtClean="0"/>
              <a:t>Reference</a:t>
            </a:r>
          </a:p>
          <a:p>
            <a:pPr marL="457200" lvl="1" indent="0">
              <a:buNone/>
            </a:pPr>
            <a:r>
              <a:rPr lang="en-US" altLang="zh-TW" sz="1050" dirty="0">
                <a:hlinkClick r:id="rId3"/>
              </a:rPr>
              <a:t>https://v1-10.docs.kubernetes.io/docs/concepts/storage/volumes</a:t>
            </a:r>
            <a:r>
              <a:rPr lang="en-US" altLang="zh-TW" sz="1050" dirty="0" smtClean="0">
                <a:hlinkClick r:id="rId3"/>
              </a:rPr>
              <a:t>/</a:t>
            </a:r>
            <a:endParaRPr lang="en-US" altLang="zh-TW" sz="105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10486"/>
              </p:ext>
            </p:extLst>
          </p:nvPr>
        </p:nvGraphicFramePr>
        <p:xfrm>
          <a:off x="702000" y="872646"/>
          <a:ext cx="7740000" cy="3319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5069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host-path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/ZZZ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hostPath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path: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type: Directory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emptyDir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98345"/>
              </p:ext>
            </p:extLst>
          </p:nvPr>
        </p:nvGraphicFramePr>
        <p:xfrm>
          <a:off x="654375" y="539271"/>
          <a:ext cx="7740000" cy="453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3421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empty-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MYSQL_ROOT_PASSWORD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value: root2@sx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emptyDir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{}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7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Concept - </a:t>
            </a:r>
            <a:r>
              <a:rPr lang="en-US" altLang="zh-TW" sz="2600" dirty="0" err="1" smtClean="0"/>
              <a:t>ConfigMap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Decouple </a:t>
            </a:r>
            <a:r>
              <a:rPr lang="en-US" altLang="zh-TW" dirty="0"/>
              <a:t>configuration artifacts from image content to keep containerized applications portable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Use cases are</a:t>
            </a:r>
          </a:p>
          <a:p>
            <a:pPr lvl="1"/>
            <a:r>
              <a:rPr lang="en-US" altLang="zh-TW" dirty="0" smtClean="0"/>
              <a:t>Pod environment variables.</a:t>
            </a:r>
          </a:p>
          <a:p>
            <a:pPr lvl="1"/>
            <a:r>
              <a:rPr lang="en-US" altLang="zh-TW" dirty="0" smtClean="0"/>
              <a:t>Configuration files used by applications.</a:t>
            </a:r>
          </a:p>
        </p:txBody>
      </p:sp>
    </p:spTree>
    <p:extLst>
      <p:ext uri="{BB962C8B-B14F-4D97-AF65-F5344CB8AC3E}">
        <p14:creationId xmlns:p14="http://schemas.microsoft.com/office/powerpoint/2010/main" val="6561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9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2000" dirty="0" smtClean="0"/>
              <a:t>(environment variables)</a:t>
            </a:r>
            <a:endParaRPr lang="zh-TW" altLang="en-US" sz="20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2753"/>
              </p:ext>
            </p:extLst>
          </p:nvPr>
        </p:nvGraphicFramePr>
        <p:xfrm>
          <a:off x="702001" y="710721"/>
          <a:ext cx="3276000" cy="1490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808000"/>
              </a:tblGrid>
              <a:tr h="1135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SPECIAL_LEVEL: very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SPECIAL_TYPE: charm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33777"/>
              </p:ext>
            </p:extLst>
          </p:nvPr>
        </p:nvGraphicFramePr>
        <p:xfrm>
          <a:off x="4226250" y="609600"/>
          <a:ext cx="4248000" cy="453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780000"/>
              </a:tblGrid>
              <a:tr h="436153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ALEX_TYPE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SPECIAL_TYPE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0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1800" dirty="0" smtClean="0"/>
              <a:t>(configuration file)</a:t>
            </a:r>
            <a:endParaRPr lang="zh-TW" altLang="en-US" sz="1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3246121"/>
            <a:ext cx="4309872" cy="1348502"/>
          </a:xfrm>
        </p:spPr>
        <p:txBody>
          <a:bodyPr/>
          <a:lstStyle/>
          <a:p>
            <a:r>
              <a:rPr lang="en-US" altLang="zh-TW" dirty="0" smtClean="0"/>
              <a:t>Configuration can be dynamically changed by such means.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93462"/>
              </p:ext>
            </p:extLst>
          </p:nvPr>
        </p:nvGraphicFramePr>
        <p:xfrm>
          <a:off x="372817" y="900078"/>
          <a:ext cx="5148000" cy="2379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4680000"/>
              </a:tblGrid>
              <a:tr h="18021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|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&lt;?xml version="1.0" encoding="UTF-8"?&gt;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&lt;Configuration&gt;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&lt;IP&gt;127.0.0.1&lt;/IP&gt;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&gt;8080&lt;/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&lt;/Configuration&gt;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31389"/>
              </p:ext>
            </p:extLst>
          </p:nvPr>
        </p:nvGraphicFramePr>
        <p:xfrm>
          <a:off x="4790892" y="1740183"/>
          <a:ext cx="3960000" cy="326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24688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rmm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Server_Config.xml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6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</a:t>
            </a:r>
            <a:r>
              <a:rPr lang="en-US" altLang="zh-TW" dirty="0"/>
              <a:t>Concept </a:t>
            </a:r>
            <a:r>
              <a:rPr lang="en-US" altLang="zh-TW" dirty="0" smtClean="0"/>
              <a:t>- Secret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 smtClean="0"/>
              <a:t>A </a:t>
            </a:r>
            <a:r>
              <a:rPr lang="en-US" altLang="zh-TW" b="1" dirty="0" smtClean="0"/>
              <a:t>Secret</a:t>
            </a:r>
            <a:r>
              <a:rPr lang="en-US" altLang="zh-TW" b="0" dirty="0" smtClean="0"/>
              <a:t> is an object that contains </a:t>
            </a:r>
            <a:r>
              <a:rPr lang="en-US" altLang="zh-TW" b="0" dirty="0"/>
              <a:t>a small amount of sensitive data such as a password, a token, or a key</a:t>
            </a:r>
            <a:r>
              <a:rPr lang="en-US" altLang="zh-TW" b="0" dirty="0" smtClean="0"/>
              <a:t>.</a:t>
            </a:r>
          </a:p>
          <a:p>
            <a:r>
              <a:rPr lang="en-US" altLang="zh-TW" b="0" dirty="0" smtClean="0"/>
              <a:t>Can be used</a:t>
            </a:r>
          </a:p>
          <a:p>
            <a:pPr lvl="1"/>
            <a:r>
              <a:rPr lang="en-US" altLang="zh-TW" b="0" dirty="0" smtClean="0"/>
              <a:t>As files from a Pod.</a:t>
            </a:r>
          </a:p>
          <a:p>
            <a:pPr lvl="1"/>
            <a:r>
              <a:rPr lang="en-US" altLang="zh-TW" dirty="0" smtClean="0"/>
              <a:t>From environment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1149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Secret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63613"/>
              </p:ext>
            </p:extLst>
          </p:nvPr>
        </p:nvGraphicFramePr>
        <p:xfrm>
          <a:off x="567888" y="890934"/>
          <a:ext cx="3960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type: Opaque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mysecret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'admin'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username: YWRtaW4=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‘P@ssw0rd'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password: UEBzc3cwcmQ=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423669"/>
              </p:ext>
            </p:extLst>
          </p:nvPr>
        </p:nvGraphicFramePr>
        <p:xfrm>
          <a:off x="4699452" y="629920"/>
          <a:ext cx="3708000" cy="4513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240000"/>
              </a:tblGrid>
              <a:tr h="34023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secret-pod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LOGIN_PASSWD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secretKeyRef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readOnly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true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secret: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secretName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username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login/username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StatefulSet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Used for applications that require</a:t>
            </a:r>
          </a:p>
          <a:p>
            <a:pPr lvl="1"/>
            <a:r>
              <a:rPr lang="en-US" altLang="zh-TW" dirty="0" smtClean="0"/>
              <a:t>Persistence unique network identifiers across Pod (re)scheduling.</a:t>
            </a:r>
          </a:p>
          <a:p>
            <a:pPr lvl="1"/>
            <a:r>
              <a:rPr lang="en-US" altLang="zh-TW" dirty="0" smtClean="0"/>
              <a:t>Persistence storage across Pod (re)scheduling.</a:t>
            </a:r>
          </a:p>
          <a:p>
            <a:pPr lvl="1"/>
            <a:r>
              <a:rPr lang="en-US" altLang="zh-TW" dirty="0" smtClean="0"/>
              <a:t>Ordered deployment and scaling, deletion and termination, automated rolling updates.</a:t>
            </a:r>
          </a:p>
          <a:p>
            <a:r>
              <a:rPr lang="en-US" altLang="zh-TW" dirty="0" smtClean="0"/>
              <a:t>Limitations</a:t>
            </a:r>
          </a:p>
          <a:p>
            <a:pPr lvl="1"/>
            <a:r>
              <a:rPr lang="en-US" altLang="zh-TW" dirty="0"/>
              <a:t>The storage for a given Pod must either be provisioned by a </a:t>
            </a:r>
            <a:r>
              <a:rPr lang="en-US" altLang="zh-TW" dirty="0" err="1"/>
              <a:t>PersistentVolume</a:t>
            </a:r>
            <a:r>
              <a:rPr lang="en-US" altLang="zh-TW" dirty="0"/>
              <a:t> </a:t>
            </a:r>
            <a:r>
              <a:rPr lang="en-US" altLang="zh-TW" dirty="0" err="1"/>
              <a:t>Provisioner</a:t>
            </a:r>
            <a:r>
              <a:rPr lang="en-US" altLang="zh-TW" dirty="0"/>
              <a:t> based on the requested storage class, or pre-provisioned by an admin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Require </a:t>
            </a:r>
            <a:r>
              <a:rPr lang="en-US" altLang="zh-TW" dirty="0"/>
              <a:t>a Headless Service to be responsible for the network identity of the Pods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MongoDB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wiki.shileizcc.com/confluence/pages/viewpage.action?pageId=27000909</a:t>
            </a:r>
            <a:endParaRPr lang="en-US" altLang="zh-TW" dirty="0"/>
          </a:p>
          <a:p>
            <a:pPr lvl="1"/>
            <a:r>
              <a:rPr lang="en-US" altLang="zh-TW" dirty="0" smtClean="0"/>
              <a:t>Cassandra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4"/>
              </a:rPr>
              <a:t>https://v1-10.docs.kubernetes.io/docs/tutorials/stateful-application/cassandra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ZooKeeper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5"/>
              </a:rPr>
              <a:t>https://v1-10.docs.kubernetes.io/docs/tutorials/stateful-application/zookeeper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0254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DaemonSet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/>
              <a:t>A </a:t>
            </a:r>
            <a:r>
              <a:rPr lang="en-US" altLang="zh-TW" b="1" dirty="0" err="1"/>
              <a:t>DaemonSet</a:t>
            </a:r>
            <a:r>
              <a:rPr lang="en-US" altLang="zh-TW" dirty="0"/>
              <a:t> ensures that all </a:t>
            </a:r>
            <a:r>
              <a:rPr lang="en-US" altLang="zh-TW" dirty="0" smtClean="0"/>
              <a:t>nodes </a:t>
            </a:r>
            <a:r>
              <a:rPr lang="en-US" altLang="zh-TW" dirty="0"/>
              <a:t>run a copy of a Pod. As nodes are added to the cluster, Pods are added to them. As nodes are removed from the cluster, those Pods are garbage collected. Deleting a </a:t>
            </a:r>
            <a:r>
              <a:rPr lang="en-US" altLang="zh-TW" dirty="0" err="1"/>
              <a:t>DaemonSet</a:t>
            </a:r>
            <a:r>
              <a:rPr lang="en-US" altLang="zh-TW" dirty="0"/>
              <a:t> will clean up the Pods it created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Typical use cases are</a:t>
            </a:r>
          </a:p>
          <a:p>
            <a:pPr lvl="1"/>
            <a:r>
              <a:rPr lang="en-US" altLang="zh-TW" dirty="0" smtClean="0"/>
              <a:t>Running a cluster storage daemon, such as </a:t>
            </a:r>
            <a:r>
              <a:rPr lang="en-US" altLang="zh-TW" dirty="0" err="1" smtClean="0"/>
              <a:t>glusterd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, on each node.</a:t>
            </a:r>
          </a:p>
          <a:p>
            <a:pPr lvl="1"/>
            <a:r>
              <a:rPr lang="en-US" altLang="zh-TW" dirty="0" smtClean="0"/>
              <a:t>Running a logs collection daemon on every node, such as </a:t>
            </a:r>
            <a:r>
              <a:rPr lang="en-US" altLang="zh-TW" dirty="0" err="1" smtClean="0"/>
              <a:t>fluentd</a:t>
            </a:r>
            <a:r>
              <a:rPr lang="en-US" altLang="zh-TW" dirty="0" smtClean="0"/>
              <a:t> or </a:t>
            </a:r>
            <a:r>
              <a:rPr lang="en-US" altLang="zh-TW" dirty="0" err="1" smtClean="0"/>
              <a:t>logstash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Running a node monitoring daemon on every node, such as Prometheus Node Exporter, </a:t>
            </a:r>
            <a:r>
              <a:rPr lang="en-US" altLang="zh-TW" dirty="0" err="1" smtClean="0"/>
              <a:t>collectd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Datadog</a:t>
            </a:r>
            <a:r>
              <a:rPr lang="en-US" altLang="zh-TW" dirty="0" smtClean="0"/>
              <a:t> agent, New Relic agent, or Ganglia </a:t>
            </a:r>
            <a:r>
              <a:rPr lang="en-US" altLang="zh-TW" dirty="0" err="1" smtClean="0"/>
              <a:t>gmond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Fluentd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3"/>
              </a:rPr>
              <a:t>https://v1-10.docs.kubernetes.io/docs/concepts/workloads/controllers/daemonset/#</a:t>
            </a:r>
            <a:r>
              <a:rPr lang="en-US" altLang="zh-TW" dirty="0" smtClean="0">
                <a:hlinkClick r:id="rId3"/>
              </a:rPr>
              <a:t>writing-a-daemonset-spec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95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What’s Next?</a:t>
            </a:r>
            <a:endParaRPr lang="zh-TW" altLang="en-US" dirty="0"/>
          </a:p>
        </p:txBody>
      </p:sp>
      <p:pic>
        <p:nvPicPr>
          <p:cNvPr id="23554" name="Picture 2" descr="https://www.ecampusnews.com/files/2018/03/fu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01" y="902065"/>
            <a:ext cx="6586601" cy="329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57750" y="4320445"/>
            <a:ext cx="62285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https://www.ecampusnews.com/2018/03/23/whats-next-higher-ed/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Nice To Have</a:t>
            </a:r>
            <a:r>
              <a:rPr lang="en-US" altLang="zh-TW" sz="2600" dirty="0"/>
              <a:t> Relevant Skills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Dockerfile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Provide the instructions to build container image automatically.</a:t>
            </a:r>
          </a:p>
          <a:p>
            <a:r>
              <a:rPr lang="en-US" altLang="zh-TW" b="1" dirty="0" smtClean="0"/>
              <a:t>Ingress</a:t>
            </a:r>
          </a:p>
          <a:p>
            <a:pPr lvl="1"/>
            <a:r>
              <a:rPr lang="en-US" altLang="zh-TW" dirty="0" smtClean="0"/>
              <a:t>Manages </a:t>
            </a:r>
            <a:r>
              <a:rPr lang="en-US" altLang="zh-TW" dirty="0"/>
              <a:t>external access to the services in a cluster, typically HTTP.</a:t>
            </a:r>
            <a:endParaRPr lang="en-US" altLang="zh-TW" dirty="0" smtClean="0"/>
          </a:p>
          <a:p>
            <a:r>
              <a:rPr lang="en-US" altLang="zh-TW" b="1" dirty="0" smtClean="0"/>
              <a:t>Helm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package manager for </a:t>
            </a:r>
            <a:r>
              <a:rPr lang="en-US" altLang="zh-TW" dirty="0" err="1"/>
              <a:t>Kubernetes</a:t>
            </a:r>
            <a:r>
              <a:rPr lang="en-US" altLang="zh-TW" dirty="0"/>
              <a:t>, analogous to Yum or Apt.</a:t>
            </a:r>
            <a:endParaRPr lang="en-US" altLang="zh-TW" dirty="0" smtClean="0"/>
          </a:p>
          <a:p>
            <a:r>
              <a:rPr lang="en-US" altLang="zh-TW" b="1" dirty="0" smtClean="0"/>
              <a:t>Role-Based Access Control (RBAC)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method of regulating access to computer or network resources based on the roles of individual users within an enterprise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Repositories</a:t>
            </a:r>
          </a:p>
        </p:txBody>
      </p:sp>
    </p:spTree>
    <p:extLst>
      <p:ext uri="{BB962C8B-B14F-4D97-AF65-F5344CB8AC3E}">
        <p14:creationId xmlns:p14="http://schemas.microsoft.com/office/powerpoint/2010/main" val="19752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/>
              <a:t>The Evolving Landscape of Container Management</a:t>
            </a:r>
            <a:br>
              <a:rPr lang="en-US" altLang="zh-TW" sz="2800" dirty="0" smtClean="0"/>
            </a:br>
            <a:r>
              <a:rPr lang="en-US" altLang="zh-TW" sz="2800" dirty="0" smtClean="0"/>
              <a:t>Platforms</a:t>
            </a:r>
            <a:endParaRPr lang="zh-TW" altLang="en-US" sz="2800" dirty="0"/>
          </a:p>
        </p:txBody>
      </p:sp>
      <p:sp>
        <p:nvSpPr>
          <p:cNvPr id="4" name="AutoShape 2" descr="ãkubernetes community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8" name="Picture 6" descr="https://www.cncf.io/wp-content/uploads/2017/12/chart1-1024x74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8"/>
          <a:stretch/>
        </p:blipFill>
        <p:spPr bwMode="auto">
          <a:xfrm>
            <a:off x="460375" y="933450"/>
            <a:ext cx="8080375" cy="37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https://storage.googleapis.com/cdn.thenewstack.io/media/2018/03/0a3b955b-chart-environments-running-containers-often-also-run-kuberne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4150" cy="478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1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83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" y="0"/>
            <a:ext cx="9000877" cy="4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97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6"/>
          <a:stretch/>
        </p:blipFill>
        <p:spPr bwMode="auto">
          <a:xfrm>
            <a:off x="76200" y="0"/>
            <a:ext cx="8940800" cy="46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8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3575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hlinkClick r:id="rId3"/>
              </a:rPr>
              <a:t>Helm</a:t>
            </a:r>
            <a:endParaRPr lang="en-US" dirty="0" smtClean="0"/>
          </a:p>
          <a:p>
            <a:pPr lvl="1">
              <a:defRPr/>
            </a:pPr>
            <a:r>
              <a:rPr lang="en-US" sz="2400" dirty="0" smtClean="0"/>
              <a:t>Making container-based applications easier to deploy on </a:t>
            </a:r>
            <a:r>
              <a:rPr lang="en-US" sz="2400" dirty="0" err="1" smtClean="0"/>
              <a:t>Kubernetes</a:t>
            </a:r>
            <a:r>
              <a:rPr lang="en-US" sz="2400" dirty="0" smtClean="0"/>
              <a:t>. </a:t>
            </a:r>
          </a:p>
          <a:p>
            <a:pPr lvl="1">
              <a:defRPr/>
            </a:pPr>
            <a:r>
              <a:rPr lang="en-US" sz="2400" dirty="0" smtClean="0"/>
              <a:t>creating </a:t>
            </a:r>
            <a:r>
              <a:rPr lang="en-US" sz="2400" dirty="0"/>
              <a:t>a package manager for </a:t>
            </a:r>
            <a:r>
              <a:rPr lang="en-US" sz="2400" dirty="0" err="1"/>
              <a:t>Kubernetes</a:t>
            </a:r>
            <a:r>
              <a:rPr lang="en-US" sz="2400" dirty="0"/>
              <a:t> applications</a:t>
            </a:r>
            <a:r>
              <a:rPr lang="en-US" sz="2400" dirty="0" smtClean="0"/>
              <a:t>.</a:t>
            </a:r>
          </a:p>
          <a:p>
            <a:pPr lvl="1">
              <a:defRPr/>
            </a:pPr>
            <a:r>
              <a:rPr lang="en-US" sz="2400" dirty="0" smtClean="0"/>
              <a:t>make </a:t>
            </a:r>
            <a:r>
              <a:rPr lang="en-US" sz="2400" dirty="0"/>
              <a:t>installing new applications on </a:t>
            </a:r>
            <a:r>
              <a:rPr lang="en-US" sz="2400" dirty="0" err="1"/>
              <a:t>Kubernetes</a:t>
            </a:r>
            <a:r>
              <a:rPr lang="en-US" sz="2400" dirty="0"/>
              <a:t> as easy as running 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install &lt;chart-name&gt;</a:t>
            </a:r>
            <a:r>
              <a:rPr lang="en-US" sz="2400" dirty="0"/>
              <a:t>.</a:t>
            </a:r>
          </a:p>
        </p:txBody>
      </p:sp>
      <p:sp>
        <p:nvSpPr>
          <p:cNvPr id="23555" name="標題 2"/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r>
              <a:rPr lang="en-US" altLang="en-US" smtClean="0"/>
              <a:t>Helm</a:t>
            </a:r>
          </a:p>
        </p:txBody>
      </p:sp>
      <p:pic>
        <p:nvPicPr>
          <p:cNvPr id="23556" name="Picture 2" descr="ãhelm kubernete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cdn-images-1.medium.com/max/1200/1*9mJCHusRXGq9PViqeajcZ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3" y="3095625"/>
            <a:ext cx="2520951" cy="19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err="1"/>
              <a:t>Ceph</a:t>
            </a:r>
            <a:r>
              <a:rPr lang="en-US" sz="1800" dirty="0"/>
              <a:t> (pronounced </a:t>
            </a:r>
            <a:r>
              <a:rPr lang="en-US" sz="1800" dirty="0">
                <a:hlinkClick r:id="rId2" tooltip="Help:IPA/English"/>
              </a:rPr>
              <a:t>/ˈ</a:t>
            </a:r>
            <a:r>
              <a:rPr lang="en-US" sz="1800" dirty="0" err="1">
                <a:hlinkClick r:id="rId2" tooltip="Help:IPA/English"/>
              </a:rPr>
              <a:t>sɛf</a:t>
            </a:r>
            <a:r>
              <a:rPr lang="en-US" sz="1800" dirty="0">
                <a:hlinkClick r:id="rId2" tooltip="Help:IPA/English"/>
              </a:rPr>
              <a:t>/</a:t>
            </a:r>
            <a:r>
              <a:rPr lang="en-US" sz="1800" dirty="0"/>
              <a:t>) is a </a:t>
            </a:r>
            <a:r>
              <a:rPr lang="en-US" sz="1800" dirty="0">
                <a:hlinkClick r:id="rId3" tooltip="Free-software"/>
              </a:rPr>
              <a:t>free-software</a:t>
            </a:r>
            <a:r>
              <a:rPr lang="en-US" sz="1800" dirty="0"/>
              <a:t> </a:t>
            </a:r>
            <a:r>
              <a:rPr lang="en-US" sz="1800" dirty="0">
                <a:hlinkClick r:id="rId4" tooltip="Computer data storage"/>
              </a:rPr>
              <a:t>storage</a:t>
            </a:r>
            <a:r>
              <a:rPr lang="en-US" sz="1800" dirty="0"/>
              <a:t> </a:t>
            </a:r>
            <a:r>
              <a:rPr lang="en-US" sz="1800" dirty="0">
                <a:hlinkClick r:id="rId5" tooltip="Computing platform"/>
              </a:rPr>
              <a:t>platform</a:t>
            </a:r>
            <a:r>
              <a:rPr lang="en-US" sz="1800" dirty="0"/>
              <a:t>, implements </a:t>
            </a:r>
            <a:r>
              <a:rPr lang="en-US" sz="1800" dirty="0">
                <a:hlinkClick r:id="rId6" tooltip="Object storage"/>
              </a:rPr>
              <a:t>object storage</a:t>
            </a:r>
            <a:r>
              <a:rPr lang="en-US" sz="1800" dirty="0"/>
              <a:t> on a single distributed </a:t>
            </a:r>
            <a:r>
              <a:rPr lang="en-US" sz="1800" dirty="0">
                <a:hlinkClick r:id="rId7" tooltip="Computer cluster"/>
              </a:rPr>
              <a:t>computer cluster</a:t>
            </a:r>
            <a:r>
              <a:rPr lang="en-US" sz="1800" dirty="0"/>
              <a:t>, and provides interfaces for object-, </a:t>
            </a:r>
            <a:r>
              <a:rPr lang="en-US" sz="1800" dirty="0">
                <a:hlinkClick r:id="rId8" tooltip="Block storage"/>
              </a:rPr>
              <a:t>block-</a:t>
            </a:r>
            <a:r>
              <a:rPr lang="en-US" sz="1800" dirty="0"/>
              <a:t> and </a:t>
            </a:r>
            <a:r>
              <a:rPr lang="en-US" sz="1800" dirty="0">
                <a:hlinkClick r:id="rId9" tooltip="Computer file"/>
              </a:rPr>
              <a:t>file-level</a:t>
            </a:r>
            <a:r>
              <a:rPr lang="en-US" sz="1800" dirty="0"/>
              <a:t> storage. </a:t>
            </a:r>
            <a:r>
              <a:rPr lang="en-US" sz="1800" dirty="0" err="1"/>
              <a:t>Ceph</a:t>
            </a:r>
            <a:r>
              <a:rPr lang="en-US" sz="1800" dirty="0"/>
              <a:t> aims primarily for completely distributed operation without a </a:t>
            </a:r>
            <a:r>
              <a:rPr lang="en-US" sz="1800" dirty="0">
                <a:hlinkClick r:id="rId10" tooltip="Single point of failure"/>
              </a:rPr>
              <a:t>single point of failure</a:t>
            </a:r>
            <a:r>
              <a:rPr lang="en-US" sz="1800" dirty="0"/>
              <a:t>, scalable to the </a:t>
            </a:r>
            <a:r>
              <a:rPr lang="en-US" sz="1800" dirty="0" err="1">
                <a:hlinkClick r:id="rId11" tooltip="Exabyte"/>
              </a:rPr>
              <a:t>exabyte</a:t>
            </a:r>
            <a:r>
              <a:rPr lang="en-US" sz="1800" dirty="0"/>
              <a:t> level, and freely available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err="1"/>
              <a:t>Ceph</a:t>
            </a:r>
            <a:r>
              <a:rPr lang="en-US" sz="1800" dirty="0"/>
              <a:t> </a:t>
            </a:r>
            <a:r>
              <a:rPr lang="en-US" sz="1800" dirty="0">
                <a:hlinkClick r:id="rId12" tooltip="Replication (computer science)"/>
              </a:rPr>
              <a:t>replicates</a:t>
            </a:r>
            <a:r>
              <a:rPr lang="en-US" sz="1800" dirty="0"/>
              <a:t> data and makes it </a:t>
            </a:r>
            <a:r>
              <a:rPr lang="en-US" sz="1800" dirty="0">
                <a:hlinkClick r:id="rId13" tooltip="Fault tolerance"/>
              </a:rPr>
              <a:t>fault-tolerant</a:t>
            </a:r>
            <a:r>
              <a:rPr lang="en-US" sz="1800" dirty="0"/>
              <a:t>,</a:t>
            </a:r>
            <a:r>
              <a:rPr lang="en-US" sz="1800" baseline="30000" dirty="0">
                <a:hlinkClick r:id="rId14"/>
              </a:rPr>
              <a:t>[7]</a:t>
            </a:r>
            <a:r>
              <a:rPr lang="en-US" sz="1800" dirty="0"/>
              <a:t> using </a:t>
            </a:r>
            <a:r>
              <a:rPr lang="en-US" sz="1800" dirty="0">
                <a:hlinkClick r:id="rId15" tooltip="Commodity hardware"/>
              </a:rPr>
              <a:t>commodity hardware</a:t>
            </a:r>
            <a:r>
              <a:rPr lang="en-US" sz="1800" dirty="0"/>
              <a:t> and requiring no specific hardware support. As a result of its design, the system is both self-healing and </a:t>
            </a:r>
            <a:r>
              <a:rPr lang="en-US" sz="1800" dirty="0">
                <a:hlinkClick r:id="rId16" tooltip="Self-management (computer science)"/>
              </a:rPr>
              <a:t>self-managing</a:t>
            </a:r>
            <a:r>
              <a:rPr lang="en-US" sz="1800" dirty="0"/>
              <a:t>, aiming to minimize administration time and other costs.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/>
              <a:t>Monitors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Monitor</a:t>
            </a:r>
            <a:r>
              <a:rPr lang="en-US" sz="1600" dirty="0"/>
              <a:t> (</a:t>
            </a:r>
            <a:r>
              <a:rPr lang="en-US" sz="1600" dirty="0" err="1"/>
              <a:t>ceph-mon</a:t>
            </a:r>
            <a:r>
              <a:rPr lang="en-US" sz="1600" dirty="0"/>
              <a:t>) maintains maps of the cluster state, including the monitor map, manager map, the OSD map, the MDS map, and the CRUSH map. These maps are critical cluster state required for </a:t>
            </a:r>
            <a:r>
              <a:rPr lang="en-US" sz="1600" dirty="0" err="1"/>
              <a:t>Ceph</a:t>
            </a:r>
            <a:r>
              <a:rPr lang="en-US" sz="1600" dirty="0"/>
              <a:t> daemons to coordinate with each other. Monitors are also responsible for managing authentication between daemons and clients. At least three monitors are normally required for redundancy and high availability.</a:t>
            </a:r>
          </a:p>
          <a:p>
            <a:r>
              <a:rPr lang="en-US" sz="1600" b="1" dirty="0"/>
              <a:t>Managers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Manager</a:t>
            </a:r>
            <a:r>
              <a:rPr lang="en-US" sz="1600" dirty="0"/>
              <a:t> daemon (</a:t>
            </a:r>
            <a:r>
              <a:rPr lang="en-US" sz="1600" dirty="0" err="1"/>
              <a:t>ceph-mgr</a:t>
            </a:r>
            <a:r>
              <a:rPr lang="en-US" sz="1600" dirty="0"/>
              <a:t>) is responsible for keeping track of runtime metrics and the current state of the </a:t>
            </a:r>
            <a:r>
              <a:rPr lang="en-US" sz="1600" dirty="0" err="1"/>
              <a:t>Ceph</a:t>
            </a:r>
            <a:r>
              <a:rPr lang="en-US" sz="1600" dirty="0"/>
              <a:t> cluster, including storage utilization, current performance metrics, and system load. The </a:t>
            </a:r>
            <a:r>
              <a:rPr lang="en-US" sz="1600" dirty="0" err="1"/>
              <a:t>Ceph</a:t>
            </a:r>
            <a:r>
              <a:rPr lang="en-US" sz="1600" dirty="0"/>
              <a:t> Manager daemons also host python-based modules to manage and expose </a:t>
            </a:r>
            <a:r>
              <a:rPr lang="en-US" sz="1600" dirty="0" err="1"/>
              <a:t>Ceph</a:t>
            </a:r>
            <a:r>
              <a:rPr lang="en-US" sz="1600" dirty="0"/>
              <a:t> cluster information, including a web-based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Dashboard</a:t>
            </a:r>
            <a:r>
              <a:rPr lang="en-US" sz="1600" dirty="0"/>
              <a:t> and </a:t>
            </a:r>
            <a:r>
              <a:rPr lang="en-US" sz="1600" dirty="0">
                <a:hlinkClick r:id="rId5"/>
              </a:rPr>
              <a:t>REST API</a:t>
            </a:r>
            <a:r>
              <a:rPr lang="en-US" sz="1600" dirty="0"/>
              <a:t>. At least two managers are normally required for high availability.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5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3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err="1"/>
              <a:t>Ceph</a:t>
            </a:r>
            <a:r>
              <a:rPr lang="en-US" sz="1600" b="1" dirty="0"/>
              <a:t> OSDs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OSD</a:t>
            </a:r>
            <a:r>
              <a:rPr lang="en-US" sz="1600" dirty="0"/>
              <a:t> (object storage daemon, </a:t>
            </a:r>
            <a:r>
              <a:rPr lang="en-US" sz="1600" dirty="0" err="1"/>
              <a:t>ceph-osd</a:t>
            </a:r>
            <a:r>
              <a:rPr lang="en-US" sz="1600" dirty="0"/>
              <a:t>) stores data, handles data replication, recovery, rebalancing, and provides some monitoring information to </a:t>
            </a:r>
            <a:r>
              <a:rPr lang="en-US" sz="1600" dirty="0" err="1"/>
              <a:t>Ceph</a:t>
            </a:r>
            <a:r>
              <a:rPr lang="en-US" sz="1600" dirty="0"/>
              <a:t> Monitors and Managers by checking other </a:t>
            </a:r>
            <a:r>
              <a:rPr lang="en-US" sz="1600" dirty="0" err="1"/>
              <a:t>Ceph</a:t>
            </a:r>
            <a:r>
              <a:rPr lang="en-US" sz="1600" dirty="0"/>
              <a:t> OSD Daemons for a heartbeat. At least 3 </a:t>
            </a:r>
            <a:r>
              <a:rPr lang="en-US" sz="1600" dirty="0" err="1"/>
              <a:t>Ceph</a:t>
            </a:r>
            <a:r>
              <a:rPr lang="en-US" sz="1600" dirty="0"/>
              <a:t> OSDs are normally required for redundancy and high availability.</a:t>
            </a:r>
          </a:p>
          <a:p>
            <a:r>
              <a:rPr lang="en-US" sz="1600" b="1" dirty="0"/>
              <a:t>MDSs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Metadata Server</a:t>
            </a:r>
            <a:r>
              <a:rPr lang="en-US" sz="1600" dirty="0"/>
              <a:t> (MDS, </a:t>
            </a:r>
            <a:r>
              <a:rPr lang="en-US" sz="1600" dirty="0" err="1"/>
              <a:t>ceph-mds</a:t>
            </a:r>
            <a:r>
              <a:rPr lang="en-US" sz="1600" dirty="0"/>
              <a:t>) stores metadata on behalf of the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File System</a:t>
            </a:r>
            <a:r>
              <a:rPr lang="en-US" sz="1600" dirty="0"/>
              <a:t> (i.e., </a:t>
            </a:r>
            <a:r>
              <a:rPr lang="en-US" sz="1600" dirty="0" err="1"/>
              <a:t>Ceph</a:t>
            </a:r>
            <a:r>
              <a:rPr lang="en-US" sz="1600" dirty="0"/>
              <a:t> Block Devices and </a:t>
            </a:r>
            <a:r>
              <a:rPr lang="en-US" sz="1600" dirty="0" err="1"/>
              <a:t>Ceph</a:t>
            </a:r>
            <a:r>
              <a:rPr lang="en-US" sz="1600" dirty="0"/>
              <a:t> Object Storage do not use MDS). </a:t>
            </a:r>
            <a:r>
              <a:rPr lang="en-US" sz="1600" dirty="0" err="1"/>
              <a:t>Ceph</a:t>
            </a:r>
            <a:r>
              <a:rPr lang="en-US" sz="1600" dirty="0"/>
              <a:t> Metadata Servers allow POSIX file system users to execute basic commands (like </a:t>
            </a:r>
            <a:r>
              <a:rPr lang="en-US" sz="1600" dirty="0" err="1"/>
              <a:t>ls</a:t>
            </a:r>
            <a:r>
              <a:rPr lang="en-US" sz="1600" dirty="0"/>
              <a:t>, find, etc.) without placing an enormous burden on the </a:t>
            </a:r>
            <a:r>
              <a:rPr lang="en-US" sz="1600" dirty="0" err="1"/>
              <a:t>Ceph</a:t>
            </a:r>
            <a:r>
              <a:rPr lang="en-US" sz="1600" dirty="0"/>
              <a:t> Storage Cluster.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4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7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../_images/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99" y="246062"/>
            <a:ext cx="6600825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docs.ceph.com/docs/master/_images/ditaa-804f45fe5a789fa161d7b4100740adf992a0dc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4" y="990600"/>
            <a:ext cx="7735657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docs.ceph.com/docs/master/_images/ditaa-518f1eba573055135eb2f6568f8b69b4bb56b4c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88" y="1149741"/>
            <a:ext cx="4978400" cy="160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docs.ceph.com/docs/master/_images/ditaa-ae8b394e1d31afd181408bab946ca4a216ca44b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628900"/>
            <a:ext cx="7069526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0"/>
            <a:ext cx="57150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 descr="https://docs.ceph.com/docs/mimic/_images/ditaa-3c86866fb6edc99dad6ccf51e25e536806f0b07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982912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506374" y="2353333"/>
            <a:ext cx="864000" cy="405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571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3" y="936625"/>
            <a:ext cx="808019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9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4748" y="702890"/>
            <a:ext cx="7980668" cy="24569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227DAF2-B84E-4FC9-B97B-13637DB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 smtClean="0"/>
              <a:t>Data Service Server </a:t>
            </a:r>
            <a:r>
              <a:rPr lang="en-US" altLang="zh-TW" kern="0" dirty="0" smtClean="0">
                <a:cs typeface="Arial" panose="020B0604020202020204" pitchFamily="34" charset="0"/>
              </a:rPr>
              <a:t>Architecture</a:t>
            </a:r>
            <a:endParaRPr lang="en-US" altLang="zh-TW" kern="0" dirty="0">
              <a:cs typeface="Arial" panose="020B06040202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60381" y="713523"/>
            <a:ext cx="1330471" cy="2442609"/>
            <a:chOff x="-527391" y="1557731"/>
            <a:chExt cx="1330471" cy="2442609"/>
          </a:xfrm>
          <a:solidFill>
            <a:srgbClr val="0070C0"/>
          </a:solidFill>
        </p:grpSpPr>
        <p:sp>
          <p:nvSpPr>
            <p:cNvPr id="2" name="圓角矩形 1"/>
            <p:cNvSpPr/>
            <p:nvPr/>
          </p:nvSpPr>
          <p:spPr>
            <a:xfrm>
              <a:off x="-527391" y="1557731"/>
              <a:ext cx="1330471" cy="24426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-429839" y="1853208"/>
              <a:ext cx="1135366" cy="10156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>
                  <a:solidFill>
                    <a:prstClr val="white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2000" b="1" dirty="0"/>
                <a:t>Data </a:t>
              </a:r>
            </a:p>
            <a:p>
              <a:r>
                <a:rPr lang="en-US" altLang="zh-TW" sz="2000" b="1" dirty="0"/>
                <a:t>Service </a:t>
              </a:r>
            </a:p>
            <a:p>
              <a:r>
                <a:rPr lang="en-US" altLang="zh-TW" sz="2000" b="1" dirty="0"/>
                <a:t>Package</a:t>
              </a:r>
              <a:endParaRPr lang="zh-TW" altLang="en-US" sz="2000" b="1" dirty="0"/>
            </a:p>
          </p:txBody>
        </p:sp>
      </p:grpSp>
      <p:pic>
        <p:nvPicPr>
          <p:cNvPr id="4100" name="Picture 4" descr="ãubuntu logo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8" y="2889632"/>
            <a:ext cx="764343" cy="1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2219452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Device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75778" y="2444517"/>
            <a:ext cx="2211165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Backend Server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88329" y="2444516"/>
            <a:ext cx="173974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 err="1">
                <a:solidFill>
                  <a:prstClr val="black"/>
                </a:solidFill>
              </a:rPr>
              <a:t>IoT</a:t>
            </a:r>
            <a:r>
              <a:rPr lang="en-US" altLang="zh-TW" dirty="0">
                <a:solidFill>
                  <a:prstClr val="black"/>
                </a:solidFill>
              </a:rPr>
              <a:t> Hub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29717" y="2443196"/>
            <a:ext cx="201647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>
                <a:solidFill>
                  <a:prstClr val="black"/>
                </a:solidFill>
              </a:rPr>
              <a:t>Data Base Management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4102" name="Picture 6" descr="ãPrometheus logo png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65" y="2737040"/>
            <a:ext cx="1095968" cy="3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ç¸éåç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8" b="37426"/>
          <a:stretch/>
        </p:blipFill>
        <p:spPr bwMode="auto">
          <a:xfrm>
            <a:off x="6286174" y="946018"/>
            <a:ext cx="1328498" cy="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ç¸éåç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66" y="2737712"/>
            <a:ext cx="1038223" cy="3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ãpostgre logo png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110" y="2741480"/>
            <a:ext cx="857843" cy="3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8" descr="ãjenkins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028" y="3276001"/>
            <a:ext cx="7980668" cy="13866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61661" y="3280710"/>
            <a:ext cx="1330471" cy="1378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73984" y="3320438"/>
            <a:ext cx="1505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prstClr val="white"/>
                </a:solidFill>
                <a:latin typeface="Calibri"/>
                <a:ea typeface="微軟正黑體"/>
              </a:rPr>
              <a:t>Edge Computing</a:t>
            </a:r>
            <a:endParaRPr lang="zh-TW" altLang="en-US" sz="2000" b="1" dirty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8" b="98670" l="9915" r="96010">
                        <a14:foregroundMark x1="34462" y1="87805" x2="58283" y2="91574"/>
                        <a14:foregroundMark x1="69407" y1="85033" x2="81862" y2="74501"/>
                        <a14:foregroundMark x1="67473" y1="88692" x2="88150" y2="70067"/>
                        <a14:foregroundMark x1="88392" y1="69180" x2="88875" y2="19401"/>
                        <a14:foregroundMark x1="13422" y1="21840" x2="36759" y2="1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5" y="1904783"/>
            <a:ext cx="913090" cy="99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3" y="3908606"/>
            <a:ext cx="977446" cy="73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2196499" y="1568248"/>
            <a:ext cx="6138173" cy="767378"/>
            <a:chOff x="2219453" y="2432866"/>
            <a:chExt cx="6138173" cy="767378"/>
          </a:xfrm>
        </p:grpSpPr>
        <p:pic>
          <p:nvPicPr>
            <p:cNvPr id="4098" name="Picture 2" descr="ãkubernetes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136" y="2767739"/>
              <a:ext cx="1249293" cy="33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2219453" y="2440047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Self-Healing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800525" y="2440047"/>
              <a:ext cx="1465061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App Repository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368944" y="2442165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Auto Scaling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917626" y="2432866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Load Balancing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22" name="Picture 26" descr="ãCeph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134" y="2649332"/>
              <a:ext cx="1199619" cy="55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373" y="2820532"/>
              <a:ext cx="988506" cy="20851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02" y="2751264"/>
              <a:ext cx="816048" cy="367222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84" y="3118486"/>
            <a:ext cx="5921121" cy="137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圖片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01" y="3853946"/>
            <a:ext cx="704824" cy="22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圖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98" y="3536663"/>
            <a:ext cx="655737" cy="12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2" descr="ç¸éåç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76" y="4184500"/>
            <a:ext cx="689382" cy="32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圖片 1" descr="https://advcloudfiles.advantech.com/wise-paas-marketplace/Logo/logo_DeviceOn.png">
            <a:extLst>
              <a:ext uri="{FF2B5EF4-FFF2-40B4-BE49-F238E27FC236}">
                <a16:creationId xmlns="" xmlns:a16="http://schemas.microsoft.com/office/drawing/2014/main" id="{6C19CC9D-DB80-47A5-BEFD-8C752523304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27" y="1047436"/>
            <a:ext cx="2385205" cy="4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字方塊 46"/>
          <p:cNvSpPr txBox="1"/>
          <p:nvPr/>
        </p:nvSpPr>
        <p:spPr>
          <a:xfrm>
            <a:off x="5323015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Data Visualization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" name="Picture 12" descr="ãrabbit MQ logo pngãçåçæå°çµæ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09" y="2432537"/>
            <a:ext cx="2119480" cy="9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Software </a:t>
            </a:r>
            <a:r>
              <a:rPr lang="en-US" altLang="zh-TW" dirty="0"/>
              <a:t>S</a:t>
            </a:r>
            <a:r>
              <a:rPr lang="en-US" altLang="zh-TW" dirty="0" smtClean="0"/>
              <a:t>tack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436573" y="1949279"/>
            <a:ext cx="2398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Kubeapps</a:t>
            </a:r>
            <a:r>
              <a:rPr lang="en-US" altLang="zh-TW" sz="1000" dirty="0">
                <a:latin typeface="Calibri"/>
              </a:rPr>
              <a:t> is a web-based UI for deploying and managing applications in </a:t>
            </a:r>
            <a:r>
              <a:rPr lang="en-US" altLang="zh-TW" sz="1000" dirty="0" err="1">
                <a:latin typeface="Calibri"/>
              </a:rPr>
              <a:t>Kubernetes</a:t>
            </a:r>
            <a:r>
              <a:rPr lang="en-US" altLang="zh-TW" sz="1000" dirty="0">
                <a:latin typeface="Calibri"/>
              </a:rPr>
              <a:t> </a:t>
            </a:r>
            <a:r>
              <a:rPr lang="en-US" altLang="zh-TW" sz="1000" dirty="0" smtClean="0">
                <a:latin typeface="Calibri"/>
              </a:rPr>
              <a:t>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The </a:t>
            </a:r>
            <a:r>
              <a:rPr lang="en-US" altLang="zh-TW" sz="1000" dirty="0" err="1" smtClean="0">
                <a:latin typeface="Calibri"/>
              </a:rPr>
              <a:t>Docker</a:t>
            </a:r>
            <a:r>
              <a:rPr lang="en-US" altLang="zh-TW" sz="1000" dirty="0" smtClean="0">
                <a:latin typeface="Calibri"/>
              </a:rPr>
              <a:t> Registry </a:t>
            </a:r>
            <a:r>
              <a:rPr lang="en-US" altLang="zh-TW" sz="1000" dirty="0">
                <a:latin typeface="Calibri"/>
              </a:rPr>
              <a:t>is a stateless, highly scalable server side application that stores and lets you distribute </a:t>
            </a:r>
            <a:r>
              <a:rPr lang="en-US" altLang="zh-TW" sz="1000" dirty="0" err="1">
                <a:latin typeface="Calibri"/>
              </a:rPr>
              <a:t>Docker</a:t>
            </a:r>
            <a:r>
              <a:rPr lang="en-US" altLang="zh-TW" sz="1000" dirty="0">
                <a:latin typeface="Calibri"/>
              </a:rPr>
              <a:t> images. 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ChartMuseum</a:t>
            </a:r>
            <a:r>
              <a:rPr lang="en-US" altLang="zh-TW" sz="1000" dirty="0">
                <a:latin typeface="Calibri"/>
              </a:rPr>
              <a:t> is an </a:t>
            </a:r>
            <a:r>
              <a:rPr lang="en-US" altLang="zh-TW" sz="1000" dirty="0" smtClean="0">
                <a:latin typeface="Calibri"/>
              </a:rPr>
              <a:t>Helm </a:t>
            </a:r>
            <a:r>
              <a:rPr lang="en-US" altLang="zh-TW" sz="1000" dirty="0">
                <a:latin typeface="Calibri"/>
              </a:rPr>
              <a:t>Chart Repository server written in Go. </a:t>
            </a:r>
            <a:r>
              <a:rPr lang="en-US" altLang="zh-TW" sz="1000" dirty="0" smtClean="0">
                <a:latin typeface="Calibri"/>
              </a:rPr>
              <a:t>It provides </a:t>
            </a:r>
            <a:r>
              <a:rPr lang="en-US" altLang="zh-TW" sz="1000" dirty="0">
                <a:latin typeface="Calibri"/>
              </a:rPr>
              <a:t>an API for uploading charts.</a:t>
            </a:r>
          </a:p>
        </p:txBody>
      </p:sp>
      <p:sp>
        <p:nvSpPr>
          <p:cNvPr id="30" name="AutoShape 4" descr="ç¸éåç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04" y="2969568"/>
            <a:ext cx="3041465" cy="97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AutoShape 10" descr="ãk8S Kubeflow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33827" y="684409"/>
            <a:ext cx="2236767" cy="4104736"/>
            <a:chOff x="3728716" y="739635"/>
            <a:chExt cx="1886696" cy="376393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8716" y="828789"/>
              <a:ext cx="1886696" cy="3674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圖片 1" descr="https://advcloudfiles.advantech.com/wise-paas-marketplace/Logo/logo_DeviceOn.png">
              <a:extLst>
                <a:ext uri="{FF2B5EF4-FFF2-40B4-BE49-F238E27FC236}">
                  <a16:creationId xmlns="" xmlns:a16="http://schemas.microsoft.com/office/drawing/2014/main" id="{6C19CC9D-DB80-47A5-BEFD-8C752523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879" y="739635"/>
              <a:ext cx="1478523" cy="258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25" y="2446989"/>
            <a:ext cx="814960" cy="45818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5630481" y="847679"/>
            <a:ext cx="3204772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6429109" y="1189273"/>
            <a:ext cx="240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Allows </a:t>
            </a:r>
            <a:r>
              <a:rPr lang="en-US" altLang="zh-TW" sz="1000" dirty="0">
                <a:latin typeface="Calibri"/>
              </a:rPr>
              <a:t>you to query, visualize, alert on and understand your </a:t>
            </a:r>
            <a:r>
              <a:rPr lang="en-US" altLang="zh-TW" sz="1000" dirty="0" smtClean="0">
                <a:latin typeface="Calibri"/>
              </a:rPr>
              <a:t>metrics.</a:t>
            </a: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5748429" y="1672203"/>
            <a:ext cx="2947221" cy="2387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383949" y="622116"/>
            <a:ext cx="1721514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Applications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7" name="直線接點 56"/>
          <p:cNvCxnSpPr/>
          <p:nvPr/>
        </p:nvCxnSpPr>
        <p:spPr>
          <a:xfrm>
            <a:off x="5748429" y="3652483"/>
            <a:ext cx="29472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08" y="3132459"/>
            <a:ext cx="816048" cy="3672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7684" r="7967" b="11316"/>
          <a:stretch/>
        </p:blipFill>
        <p:spPr>
          <a:xfrm>
            <a:off x="5831865" y="3835587"/>
            <a:ext cx="567534" cy="522176"/>
          </a:xfrm>
          <a:prstGeom prst="rect">
            <a:avLst/>
          </a:prstGeom>
        </p:spPr>
      </p:pic>
      <p:sp>
        <p:nvSpPr>
          <p:cNvPr id="59" name="文字方塊 58"/>
          <p:cNvSpPr txBox="1"/>
          <p:nvPr/>
        </p:nvSpPr>
        <p:spPr>
          <a:xfrm>
            <a:off x="6402540" y="3917587"/>
            <a:ext cx="2432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Making </a:t>
            </a:r>
            <a:r>
              <a:rPr lang="en-US" altLang="zh-TW" sz="1000" dirty="0">
                <a:latin typeface="Calibri"/>
              </a:rPr>
              <a:t>deployments of machine learning (ML) workflows on </a:t>
            </a:r>
            <a:r>
              <a:rPr lang="en-US" altLang="zh-TW" sz="1000" dirty="0" err="1" smtClean="0">
                <a:latin typeface="Calibri"/>
              </a:rPr>
              <a:t>Kubernetes</a:t>
            </a:r>
            <a:r>
              <a:rPr lang="en-US" altLang="zh-TW" sz="1000" dirty="0" smtClean="0">
                <a:latin typeface="Calibri"/>
              </a:rPr>
              <a:t> Device Management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26" y="1877341"/>
            <a:ext cx="515738" cy="43920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76" y="1008257"/>
            <a:ext cx="801834" cy="735014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6428552" y="986538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 Visualization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6436573" y="1728342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App Management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6396036" y="3697087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Machine Learning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226204" y="847679"/>
            <a:ext cx="3029700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接點 63"/>
          <p:cNvCxnSpPr/>
          <p:nvPr/>
        </p:nvCxnSpPr>
        <p:spPr>
          <a:xfrm>
            <a:off x="406155" y="1944705"/>
            <a:ext cx="269896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33036" y="628529"/>
            <a:ext cx="2394450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Platform Management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6" name="直線接點 65"/>
          <p:cNvCxnSpPr/>
          <p:nvPr/>
        </p:nvCxnSpPr>
        <p:spPr>
          <a:xfrm>
            <a:off x="348122" y="3153229"/>
            <a:ext cx="269853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972674" y="1029076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Message Broker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965667" y="1942800"/>
            <a:ext cx="1666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Backend Management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74371" y="3162828"/>
            <a:ext cx="1886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Database Management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3" y="2003242"/>
            <a:ext cx="466393" cy="58014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" y="2609839"/>
            <a:ext cx="575401" cy="436346"/>
          </a:xfrm>
          <a:prstGeom prst="rect">
            <a:avLst/>
          </a:prstGeom>
        </p:spPr>
      </p:pic>
      <p:grpSp>
        <p:nvGrpSpPr>
          <p:cNvPr id="19" name="群組 18"/>
          <p:cNvGrpSpPr>
            <a:grpSpLocks noChangeAspect="1"/>
          </p:cNvGrpSpPr>
          <p:nvPr/>
        </p:nvGrpSpPr>
        <p:grpSpPr>
          <a:xfrm>
            <a:off x="362082" y="1296802"/>
            <a:ext cx="553126" cy="336415"/>
            <a:chOff x="903701" y="1384040"/>
            <a:chExt cx="729162" cy="443481"/>
          </a:xfrm>
        </p:grpSpPr>
        <p:pic>
          <p:nvPicPr>
            <p:cNvPr id="40" name="Picture 12" descr="ãrabbit MQ logo png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31359" r="20378" b="37283"/>
            <a:stretch/>
          </p:blipFill>
          <p:spPr bwMode="auto">
            <a:xfrm>
              <a:off x="903701" y="1613389"/>
              <a:ext cx="729162" cy="21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633" y="1384040"/>
              <a:ext cx="252880" cy="252880"/>
            </a:xfrm>
            <a:prstGeom prst="rect">
              <a:avLst/>
            </a:prstGeom>
          </p:spPr>
        </p:pic>
      </p:grpSp>
      <p:sp>
        <p:nvSpPr>
          <p:cNvPr id="71" name="文字方塊 70"/>
          <p:cNvSpPr txBox="1"/>
          <p:nvPr/>
        </p:nvSpPr>
        <p:spPr>
          <a:xfrm>
            <a:off x="990527" y="1234593"/>
            <a:ext cx="2265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L</a:t>
            </a:r>
            <a:r>
              <a:rPr lang="en-US" altLang="zh-TW" sz="1000" dirty="0" smtClean="0">
                <a:latin typeface="Calibri"/>
              </a:rPr>
              <a:t>ightweight </a:t>
            </a:r>
            <a:r>
              <a:rPr lang="en-US" altLang="zh-TW" sz="1000" dirty="0">
                <a:latin typeface="Calibri"/>
              </a:rPr>
              <a:t>and easy to deploy on premises and in the cloud. It supports multiple messaging protocols..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998547" y="2136761"/>
            <a:ext cx="2257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R</a:t>
            </a:r>
            <a:r>
              <a:rPr lang="en-US" altLang="zh-TW" sz="1000" dirty="0" smtClean="0">
                <a:latin typeface="Calibri"/>
              </a:rPr>
              <a:t>uns on </a:t>
            </a:r>
            <a:r>
              <a:rPr lang="en-US" altLang="zh-TW" sz="1000" dirty="0">
                <a:latin typeface="Calibri"/>
              </a:rPr>
              <a:t>top of the same object storage system that provides object storage and block device interfaces</a:t>
            </a:r>
            <a:r>
              <a:rPr lang="en-US" altLang="zh-TW" sz="1000" dirty="0" smtClean="0">
                <a:latin typeface="Calibri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D</a:t>
            </a:r>
            <a:r>
              <a:rPr lang="en-US" altLang="zh-TW" sz="1000" dirty="0" smtClean="0">
                <a:latin typeface="Calibri"/>
              </a:rPr>
              <a:t>eployment</a:t>
            </a:r>
            <a:r>
              <a:rPr lang="en-US" altLang="zh-TW" sz="1000" dirty="0">
                <a:latin typeface="Calibri"/>
              </a:rPr>
              <a:t>, scaling, and management of containerized applications.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22" y="3298169"/>
            <a:ext cx="486552" cy="44762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9"/>
          <a:stretch/>
        </p:blipFill>
        <p:spPr>
          <a:xfrm>
            <a:off x="347338" y="3866012"/>
            <a:ext cx="594416" cy="409912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9" b="34586"/>
          <a:stretch/>
        </p:blipFill>
        <p:spPr>
          <a:xfrm>
            <a:off x="353807" y="4371079"/>
            <a:ext cx="660904" cy="201011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85523" y="3356676"/>
            <a:ext cx="2292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 powerful, open </a:t>
            </a:r>
            <a:r>
              <a:rPr lang="en-US" altLang="zh-TW" sz="1000" dirty="0">
                <a:latin typeface="Calibri"/>
              </a:rPr>
              <a:t>source object-relational database </a:t>
            </a:r>
            <a:r>
              <a:rPr lang="en-US" altLang="zh-TW" sz="1000" dirty="0" smtClean="0">
                <a:latin typeface="Calibri"/>
              </a:rPr>
              <a:t>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Prometheus is an open-source software application used for event monitoring and alerting.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 smtClean="0">
                <a:latin typeface="Calibri"/>
              </a:rPr>
              <a:t>MongoDB</a:t>
            </a:r>
            <a:r>
              <a:rPr lang="en-US" altLang="zh-TW" sz="1000" dirty="0" smtClean="0">
                <a:latin typeface="Calibri"/>
              </a:rPr>
              <a:t> is a document </a:t>
            </a:r>
            <a:r>
              <a:rPr lang="en-US" altLang="zh-TW" sz="1000" dirty="0">
                <a:latin typeface="Calibri"/>
              </a:rPr>
              <a:t>database, which means it stores data in JSON-like documents.</a:t>
            </a:r>
            <a:r>
              <a:rPr lang="en-US" altLang="zh-TW" sz="10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7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Nginx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816" y="936625"/>
            <a:ext cx="6142367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401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K8s Cluster Overview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8" y="936625"/>
            <a:ext cx="720444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1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Cluster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32" y="936625"/>
            <a:ext cx="7403735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3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Helm Releases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2408"/>
            <a:ext cx="8229600" cy="324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3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71" y="936625"/>
            <a:ext cx="6918657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527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8724"/>
            <a:ext cx="8229600" cy="35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194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4" y="936625"/>
            <a:ext cx="7458632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50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Runtime Environment - Virtualization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941655"/>
            <a:ext cx="5848829" cy="325012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1950254" y="3435995"/>
            <a:ext cx="5243659" cy="48985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baseline="0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(Host)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977630"/>
            <a:ext cx="5243659" cy="3429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Hypervisor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1964908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5" name="圓角矩形 34"/>
          <p:cNvSpPr/>
          <p:nvPr/>
        </p:nvSpPr>
        <p:spPr bwMode="auto">
          <a:xfrm>
            <a:off x="4853912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20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82" y="936625"/>
            <a:ext cx="7554235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0402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79" y="936625"/>
            <a:ext cx="6562241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5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85558"/>
            <a:ext cx="5296990" cy="348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04" y="1314283"/>
            <a:ext cx="5117321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8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72" y="936625"/>
            <a:ext cx="746525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06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46" y="936625"/>
            <a:ext cx="678010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67" y="936625"/>
            <a:ext cx="659466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84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19331"/>
            <a:ext cx="8229600" cy="34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0847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Tea Time, No Q&amp;A.</a:t>
            </a:r>
          </a:p>
          <a:p>
            <a:r>
              <a:rPr lang="en-US" sz="4400" dirty="0" smtClean="0"/>
              <a:t>Thanks!!</a:t>
            </a:r>
            <a:endParaRPr lang="en-US" sz="4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字方塊 2">
            <a:extLst>
              <a:ext uri="{FF2B5EF4-FFF2-40B4-BE49-F238E27FC236}">
                <a16:creationId xmlns="" xmlns:a16="http://schemas.microsoft.com/office/drawing/2014/main" id="{9AC43630-41C7-41A2-BDAB-5794F82C2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205038"/>
            <a:ext cx="50927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Go Together,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We Go Far and Grow Big</a:t>
            </a:r>
            <a:endParaRPr lang="zh-TW" altLang="en-US" sz="2800" b="1" i="1">
              <a:solidFill>
                <a:srgbClr val="FAA40A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7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8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77331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253677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3342353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3342353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633392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472206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472206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14320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6102996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6102996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83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_Stream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9451</TotalTime>
  <Words>3520</Words>
  <Application>Microsoft Office PowerPoint</Application>
  <PresentationFormat>如螢幕大小 (16:9)</PresentationFormat>
  <Paragraphs>959</Paragraphs>
  <Slides>78</Slides>
  <Notes>53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78</vt:i4>
      </vt:variant>
    </vt:vector>
  </HeadingPairs>
  <TitlesOfParts>
    <vt:vector size="80" baseType="lpstr">
      <vt:lpstr>自訂設計</vt:lpstr>
      <vt:lpstr>10_Stream</vt:lpstr>
      <vt:lpstr>PowerPoint 簡報</vt:lpstr>
      <vt:lpstr>Brief In Containers</vt:lpstr>
      <vt:lpstr>Runtime Environment - Originally</vt:lpstr>
      <vt:lpstr>Runtime Environment - Originally</vt:lpstr>
      <vt:lpstr>Runtime Environment - Originally</vt:lpstr>
      <vt:lpstr>Runtime Environment - Originally</vt:lpstr>
      <vt:lpstr>Runtime Environment - Virtualization</vt:lpstr>
      <vt:lpstr>Runtime Environment - Containerization</vt:lpstr>
      <vt:lpstr>Runtime Environment - Containerization</vt:lpstr>
      <vt:lpstr>Runtime Environments Comparison</vt:lpstr>
      <vt:lpstr>Deployment Evolution</vt:lpstr>
      <vt:lpstr>Microservice VS Monolithic Architecture</vt:lpstr>
      <vt:lpstr>NGINX With Docker</vt:lpstr>
      <vt:lpstr>What Is Kubernetes (aka k8s)?</vt:lpstr>
      <vt:lpstr>Kubernetes is</vt:lpstr>
      <vt:lpstr>NGINX With Kubernetes</vt:lpstr>
      <vt:lpstr>Kubernetes Architecture Overview</vt:lpstr>
      <vt:lpstr>The Kubernetes architecture and scalability </vt:lpstr>
      <vt:lpstr>Kubernetes Architecture</vt:lpstr>
      <vt:lpstr>Kubernetes Components - Master</vt:lpstr>
      <vt:lpstr>Kubernetes Components - Node</vt:lpstr>
      <vt:lpstr>How To Talk To Kubernetes?</vt:lpstr>
      <vt:lpstr>Kubernetes Command Line Interfaces</vt:lpstr>
      <vt:lpstr>Concepts In Kubernetes</vt:lpstr>
      <vt:lpstr>Kubernetes Concepts</vt:lpstr>
      <vt:lpstr>Essential Concepts In Kubernetes</vt:lpstr>
      <vt:lpstr>Kubernetes Concept - Pod</vt:lpstr>
      <vt:lpstr>Pod</vt:lpstr>
      <vt:lpstr>Kubernetes Concept - Service</vt:lpstr>
      <vt:lpstr>Service, NodePort</vt:lpstr>
      <vt:lpstr>Kubernetes Concept - Deployment</vt:lpstr>
      <vt:lpstr>Deployment</vt:lpstr>
      <vt:lpstr>Kubernetes Concept - More About Pod</vt:lpstr>
      <vt:lpstr>Init Containers</vt:lpstr>
      <vt:lpstr>Persistent Volumes (PV/PVC)</vt:lpstr>
      <vt:lpstr>PVC</vt:lpstr>
      <vt:lpstr>hostPath</vt:lpstr>
      <vt:lpstr>emptyDir</vt:lpstr>
      <vt:lpstr>Kubernetes Concept - ConfigMap</vt:lpstr>
      <vt:lpstr>ConfigMap (environment variables)</vt:lpstr>
      <vt:lpstr>ConfigMap (configuration file)</vt:lpstr>
      <vt:lpstr>Kubernetes Concept - Secret</vt:lpstr>
      <vt:lpstr>Secret</vt:lpstr>
      <vt:lpstr>Kubernetes Concept - StatefulSet</vt:lpstr>
      <vt:lpstr>Kubernetes Concept - DaemonSet</vt:lpstr>
      <vt:lpstr>What’s Next?</vt:lpstr>
      <vt:lpstr>Nice To Have Relevant Skills</vt:lpstr>
      <vt:lpstr>The Evolving Landscape of Container Management Platforms</vt:lpstr>
      <vt:lpstr>PowerPoint 簡報</vt:lpstr>
      <vt:lpstr>PowerPoint 簡報</vt:lpstr>
      <vt:lpstr>PowerPoint 簡報</vt:lpstr>
      <vt:lpstr>Helm</vt:lpstr>
      <vt:lpstr>Ceph</vt:lpstr>
      <vt:lpstr>Ceph</vt:lpstr>
      <vt:lpstr>Ceph</vt:lpstr>
      <vt:lpstr>PowerPoint 簡報</vt:lpstr>
      <vt:lpstr>PowerPoint 簡報</vt:lpstr>
      <vt:lpstr>PowerPoint 簡報</vt:lpstr>
      <vt:lpstr>PowerPoint 簡報</vt:lpstr>
      <vt:lpstr>PowerPoint 簡報</vt:lpstr>
      <vt:lpstr>Data Service Server Architecture</vt:lpstr>
      <vt:lpstr>Software Stack</vt:lpstr>
      <vt:lpstr>Nginx</vt:lpstr>
      <vt:lpstr>K8s Cluster Overview</vt:lpstr>
      <vt:lpstr>Ceph Cluster</vt:lpstr>
      <vt:lpstr>Helm Releases</vt:lpstr>
      <vt:lpstr>Specials</vt:lpstr>
      <vt:lpstr>Specials</vt:lpstr>
      <vt:lpstr>Specials</vt:lpstr>
      <vt:lpstr>Specials</vt:lpstr>
      <vt:lpstr>Specials</vt:lpstr>
      <vt:lpstr>PowerPoint 簡報</vt:lpstr>
      <vt:lpstr>Specials</vt:lpstr>
      <vt:lpstr>Specials</vt:lpstr>
      <vt:lpstr>Specials</vt:lpstr>
      <vt:lpstr>Specials</vt:lpstr>
      <vt:lpstr>PowerPoint 簡報</vt:lpstr>
      <vt:lpstr>PowerPoint 簡報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EIoT Data Service Server</dc:title>
  <dc:creator>Sephiroth Wang</dc:creator>
  <cp:lastModifiedBy>Zach.Chih</cp:lastModifiedBy>
  <cp:revision>1122</cp:revision>
  <dcterms:created xsi:type="dcterms:W3CDTF">2004-01-16T02:40:24Z</dcterms:created>
  <dcterms:modified xsi:type="dcterms:W3CDTF">2020-02-20T09:24:57Z</dcterms:modified>
</cp:coreProperties>
</file>